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87" r:id="rId4"/>
  </p:sldMasterIdLst>
  <p:notesMasterIdLst>
    <p:notesMasterId r:id="rId37"/>
  </p:notesMasterIdLst>
  <p:sldIdLst>
    <p:sldId id="278" r:id="rId5"/>
    <p:sldId id="314" r:id="rId6"/>
    <p:sldId id="310" r:id="rId7"/>
    <p:sldId id="318" r:id="rId8"/>
    <p:sldId id="319" r:id="rId9"/>
    <p:sldId id="320" r:id="rId10"/>
    <p:sldId id="301" r:id="rId11"/>
    <p:sldId id="321" r:id="rId12"/>
    <p:sldId id="279" r:id="rId13"/>
    <p:sldId id="296" r:id="rId14"/>
    <p:sldId id="285" r:id="rId15"/>
    <p:sldId id="281" r:id="rId16"/>
    <p:sldId id="322" r:id="rId17"/>
    <p:sldId id="280" r:id="rId18"/>
    <p:sldId id="295" r:id="rId19"/>
    <p:sldId id="311" r:id="rId20"/>
    <p:sldId id="304" r:id="rId21"/>
    <p:sldId id="289" r:id="rId22"/>
    <p:sldId id="297" r:id="rId23"/>
    <p:sldId id="288" r:id="rId24"/>
    <p:sldId id="305" r:id="rId25"/>
    <p:sldId id="290" r:id="rId26"/>
    <p:sldId id="298" r:id="rId27"/>
    <p:sldId id="315" r:id="rId28"/>
    <p:sldId id="291" r:id="rId29"/>
    <p:sldId id="312" r:id="rId30"/>
    <p:sldId id="313" r:id="rId31"/>
    <p:sldId id="317" r:id="rId32"/>
    <p:sldId id="306" r:id="rId33"/>
    <p:sldId id="307" r:id="rId34"/>
    <p:sldId id="316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5391" autoAdjust="0"/>
  </p:normalViewPr>
  <p:slideViewPr>
    <p:cSldViewPr snapToGrid="0">
      <p:cViewPr varScale="1">
        <p:scale>
          <a:sx n="99" d="100"/>
          <a:sy n="99" d="100"/>
        </p:scale>
        <p:origin x="-19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12F8-AF0A-4871-AB25-8A295A76F379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0A294-09B2-4BA8-9119-BA456260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9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IOS	- Objective C</a:t>
            </a:r>
          </a:p>
          <a:p>
            <a:r>
              <a:rPr lang="en-US" dirty="0" smtClean="0"/>
              <a:t>All	- HTML + JavaScript (app in browser access la </a:t>
            </a:r>
            <a:r>
              <a:rPr lang="en-US" dirty="0" err="1" smtClean="0"/>
              <a:t>resurse</a:t>
            </a:r>
            <a:r>
              <a:rPr lang="en-US" dirty="0" smtClean="0"/>
              <a:t> </a:t>
            </a:r>
            <a:r>
              <a:rPr lang="en-US" dirty="0" err="1" smtClean="0"/>
              <a:t>limitat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	- C# (Win 8 </a:t>
            </a:r>
            <a:r>
              <a:rPr lang="en-US" dirty="0" err="1" smtClean="0"/>
              <a:t>nativ</a:t>
            </a:r>
            <a:r>
              <a:rPr lang="en-US" dirty="0" smtClean="0"/>
              <a:t>, IOS + Android -&gt; </a:t>
            </a:r>
            <a:r>
              <a:rPr lang="en-US" dirty="0" err="1" smtClean="0"/>
              <a:t>Xamarin</a:t>
            </a:r>
            <a:r>
              <a:rPr lang="en-US" dirty="0" smtClean="0"/>
              <a:t> runtime </a:t>
            </a:r>
            <a:r>
              <a:rPr lang="en-US" dirty="0" err="1" smtClean="0"/>
              <a:t>dedicat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Android	- Java </a:t>
            </a:r>
            <a:r>
              <a:rPr lang="en-US" dirty="0" err="1" smtClean="0"/>
              <a:t>nativ</a:t>
            </a:r>
            <a:endParaRPr lang="en-US" dirty="0" smtClean="0"/>
          </a:p>
          <a:p>
            <a:r>
              <a:rPr lang="en-US" dirty="0" smtClean="0"/>
              <a:t>	- C/C++ </a:t>
            </a:r>
            <a:r>
              <a:rPr lang="en-US" dirty="0" err="1" smtClean="0"/>
              <a:t>dar</a:t>
            </a:r>
            <a:r>
              <a:rPr lang="en-US" dirty="0" smtClean="0"/>
              <a:t> e </a:t>
            </a:r>
            <a:r>
              <a:rPr lang="en-US" dirty="0" err="1" smtClean="0"/>
              <a:t>foarte</a:t>
            </a:r>
            <a:r>
              <a:rPr lang="en-US" dirty="0" smtClean="0"/>
              <a:t> low level</a:t>
            </a:r>
          </a:p>
          <a:p>
            <a:endParaRPr lang="en-US" dirty="0" smtClean="0"/>
          </a:p>
          <a:p>
            <a:r>
              <a:rPr lang="en-US" dirty="0" smtClean="0"/>
              <a:t>Windows 8 - HTML + JavaScript</a:t>
            </a:r>
          </a:p>
          <a:p>
            <a:r>
              <a:rPr lang="en-US" dirty="0" smtClean="0"/>
              <a:t>	  - C# + XAML</a:t>
            </a:r>
          </a:p>
          <a:p>
            <a:r>
              <a:rPr lang="en-US" dirty="0" smtClean="0"/>
              <a:t>	  - C++ + XAML</a:t>
            </a:r>
          </a:p>
          <a:p>
            <a:endParaRPr lang="en-US" dirty="0" smtClean="0"/>
          </a:p>
          <a:p>
            <a:r>
              <a:rPr lang="en-US" dirty="0" err="1" smtClean="0"/>
              <a:t>Medii</a:t>
            </a:r>
            <a:r>
              <a:rPr lang="en-US" dirty="0" smtClean="0"/>
              <a:t> </a:t>
            </a:r>
            <a:r>
              <a:rPr lang="en-US" dirty="0" err="1" smtClean="0"/>
              <a:t>dezvoltare</a:t>
            </a:r>
            <a:r>
              <a:rPr lang="en-US" dirty="0" smtClean="0"/>
              <a:t> - Eclipse (Android Java) (ADT - Android </a:t>
            </a:r>
            <a:r>
              <a:rPr lang="en-US" dirty="0" err="1" smtClean="0"/>
              <a:t>Dev</a:t>
            </a:r>
            <a:r>
              <a:rPr lang="en-US" dirty="0" smtClean="0"/>
              <a:t> Toolkit)</a:t>
            </a:r>
          </a:p>
          <a:p>
            <a:r>
              <a:rPr lang="en-US" dirty="0" smtClean="0"/>
              <a:t>		 - </a:t>
            </a:r>
            <a:r>
              <a:rPr lang="en-US" dirty="0" err="1" smtClean="0"/>
              <a:t>Xamarin</a:t>
            </a:r>
            <a:r>
              <a:rPr lang="en-US" dirty="0" smtClean="0"/>
              <a:t> e </a:t>
            </a:r>
            <a:r>
              <a:rPr lang="en-US" dirty="0" err="1" smtClean="0"/>
              <a:t>integrat</a:t>
            </a:r>
            <a:r>
              <a:rPr lang="en-US" dirty="0" smtClean="0"/>
              <a:t> cu VS</a:t>
            </a:r>
          </a:p>
          <a:p>
            <a:r>
              <a:rPr lang="en-US" dirty="0" smtClean="0"/>
              <a:t>		 - </a:t>
            </a:r>
            <a:r>
              <a:rPr lang="en-US" dirty="0" err="1" smtClean="0"/>
              <a:t>pe</a:t>
            </a:r>
            <a:r>
              <a:rPr lang="en-US" dirty="0" smtClean="0"/>
              <a:t> MAC -&gt; IOS </a:t>
            </a:r>
            <a:r>
              <a:rPr lang="en-US" dirty="0" err="1" smtClean="0"/>
              <a:t>propriul</a:t>
            </a:r>
            <a:r>
              <a:rPr lang="en-US" dirty="0" smtClean="0"/>
              <a:t> </a:t>
            </a:r>
            <a:r>
              <a:rPr lang="en-US" dirty="0" err="1" smtClean="0"/>
              <a:t>mediu</a:t>
            </a:r>
            <a:r>
              <a:rPr lang="en-US" dirty="0" smtClean="0"/>
              <a:t> de </a:t>
            </a:r>
            <a:r>
              <a:rPr lang="en-US" dirty="0" err="1" smtClean="0"/>
              <a:t>dezvoltare</a:t>
            </a:r>
            <a:r>
              <a:rPr lang="en-US" dirty="0" smtClean="0"/>
              <a:t> </a:t>
            </a:r>
            <a:r>
              <a:rPr lang="en-US" dirty="0" err="1" smtClean="0"/>
              <a:t>integrat</a:t>
            </a:r>
            <a:r>
              <a:rPr lang="en-US" dirty="0" smtClean="0"/>
              <a:t> </a:t>
            </a:r>
            <a:r>
              <a:rPr lang="en-US" dirty="0" err="1" smtClean="0"/>
              <a:t>complet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slide count for how to start</a:t>
            </a:r>
            <a:r>
              <a:rPr lang="en-US" baseline="0" dirty="0" smtClean="0"/>
              <a:t> to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Poate</a:t>
            </a:r>
            <a:r>
              <a:rPr lang="en-US" smtClean="0"/>
              <a:t> un </a:t>
            </a:r>
            <a:r>
              <a:rPr lang="en-US" dirty="0" err="1" smtClean="0"/>
              <a:t>desen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fi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potrivit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13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1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bubble wrapper example – 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aproape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baseline="0" dirty="0" smtClean="0"/>
              <a:t> ne place </a:t>
            </a:r>
            <a:r>
              <a:rPr lang="en-US" baseline="0" dirty="0" err="1" smtClean="0"/>
              <a:t>acest</a:t>
            </a:r>
            <a:r>
              <a:rPr lang="en-US" baseline="0" dirty="0" smtClean="0"/>
              <a:t> mod de a </a:t>
            </a:r>
            <a:r>
              <a:rPr lang="en-US" baseline="0" dirty="0" err="1" smtClean="0"/>
              <a:t>petrece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timpul</a:t>
            </a:r>
            <a:r>
              <a:rPr lang="en-US" baseline="0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criterii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obiective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clare</a:t>
            </a:r>
            <a:r>
              <a:rPr lang="en-US" baseline="0" dirty="0" smtClean="0"/>
              <a:t>, feedback </a:t>
            </a:r>
            <a:r>
              <a:rPr lang="en-US" baseline="0" dirty="0" err="1" smtClean="0"/>
              <a:t>imediat</a:t>
            </a:r>
            <a:r>
              <a:rPr lang="en-US" baseline="0" dirty="0" smtClean="0"/>
              <a:t>, am skill-</a:t>
            </a:r>
            <a:r>
              <a:rPr lang="en-US" baseline="0" dirty="0" err="1" smtClean="0"/>
              <a:t>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necesare</a:t>
            </a:r>
            <a:r>
              <a:rPr lang="en-US" baseline="0" dirty="0" smtClean="0"/>
              <a:t>, nu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distras</a:t>
            </a:r>
            <a:r>
              <a:rPr lang="en-US" baseline="0" dirty="0" smtClean="0"/>
              <a:t>, nu mi-e </a:t>
            </a:r>
            <a:r>
              <a:rPr lang="en-US" baseline="0" dirty="0" err="1" smtClean="0"/>
              <a:t>teama</a:t>
            </a:r>
            <a:r>
              <a:rPr lang="en-US" baseline="0" dirty="0" smtClean="0"/>
              <a:t> de un </a:t>
            </a:r>
            <a:r>
              <a:rPr lang="en-US" baseline="0" dirty="0" err="1" smtClean="0"/>
              <a:t>posibil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esec</a:t>
            </a:r>
            <a:r>
              <a:rPr lang="en-US" baseline="0" dirty="0" smtClean="0"/>
              <a:t>)</a:t>
            </a:r>
          </a:p>
          <a:p>
            <a:r>
              <a:rPr lang="en-US" dirty="0" err="1" smtClean="0"/>
              <a:t>Stiu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pare </a:t>
            </a:r>
            <a:r>
              <a:rPr lang="en-US" dirty="0" err="1" smtClean="0"/>
              <a:t>incredibil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i</a:t>
            </a:r>
            <a:r>
              <a:rPr lang="en-US" dirty="0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spatele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acestui</a:t>
            </a:r>
            <a:r>
              <a:rPr lang="en-US" baseline="0" dirty="0" smtClean="0"/>
              <a:t> mod de a </a:t>
            </a:r>
            <a:r>
              <a:rPr lang="en-US" baseline="0" dirty="0" err="1" smtClean="0"/>
              <a:t>petrece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timpul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afla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disciplina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Ea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imediat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vizibla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criterii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dovada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existentei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ea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genereaza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baseline="0" dirty="0" err="1" smtClean="0"/>
              <a:t>Pentru</a:t>
            </a:r>
            <a:r>
              <a:rPr lang="en-US" baseline="0" dirty="0" smtClean="0"/>
              <a:t> a ne face </a:t>
            </a:r>
            <a:r>
              <a:rPr lang="en-US" baseline="0" dirty="0" err="1" smtClean="0"/>
              <a:t>placere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modul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lucru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semene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acest</a:t>
            </a:r>
            <a:r>
              <a:rPr lang="en-US" baseline="0" dirty="0" smtClean="0"/>
              <a:t> bubble wrapping popper process.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Placere</a:t>
            </a:r>
            <a:r>
              <a:rPr lang="en-US" baseline="0" dirty="0" smtClean="0"/>
              <a:t> care se </a:t>
            </a:r>
            <a:r>
              <a:rPr lang="en-US" baseline="0" dirty="0" err="1" smtClean="0"/>
              <a:t>ridica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</a:t>
            </a:r>
            <a:r>
              <a:rPr lang="en-US" dirty="0" err="1" smtClean="0"/>
              <a:t>incolo</a:t>
            </a:r>
            <a:r>
              <a:rPr lang="en-US" dirty="0" smtClean="0"/>
              <a:t> de </a:t>
            </a:r>
            <a:r>
              <a:rPr lang="en-US" dirty="0" err="1" smtClean="0"/>
              <a:t>limbaj</a:t>
            </a:r>
            <a:r>
              <a:rPr lang="en-US" dirty="0" smtClean="0"/>
              <a:t> de </a:t>
            </a:r>
            <a:r>
              <a:rPr lang="en-US" dirty="0" err="1" smtClean="0"/>
              <a:t>programare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tip de </a:t>
            </a:r>
            <a:r>
              <a:rPr lang="en-US" dirty="0" err="1" smtClean="0"/>
              <a:t>proiect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disciplina</a:t>
            </a:r>
            <a:r>
              <a:rPr lang="en-US" baseline="0" dirty="0" smtClean="0"/>
              <a:t> care se </a:t>
            </a:r>
            <a:r>
              <a:rPr lang="en-US" baseline="0" dirty="0" err="1" smtClean="0"/>
              <a:t>ridica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deasupra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Parsare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Cod </a:t>
            </a:r>
            <a:r>
              <a:rPr lang="en-US" baseline="0" dirty="0" err="1" smtClean="0"/>
              <a:t>optim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Didactice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1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nevoie</a:t>
            </a:r>
            <a:r>
              <a:rPr lang="en-US" baseline="0" dirty="0" smtClean="0"/>
              <a:t> de o </a:t>
            </a:r>
            <a:r>
              <a:rPr lang="en-US" baseline="0" dirty="0" err="1" smtClean="0"/>
              <a:t>astfel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disciplina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Limbajele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programare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flexibile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Proiecte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creeate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limbaje</a:t>
            </a:r>
            <a:r>
              <a:rPr lang="en-US" baseline="0" dirty="0" smtClean="0"/>
              <a:t> multiple care </a:t>
            </a:r>
            <a:r>
              <a:rPr lang="en-US" baseline="0" dirty="0" err="1" smtClean="0"/>
              <a:t>ruleaza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platforme</a:t>
            </a:r>
            <a:r>
              <a:rPr lang="en-US" baseline="0" dirty="0" smtClean="0"/>
              <a:t> multiple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acestea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conduc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haos</a:t>
            </a:r>
            <a:r>
              <a:rPr lang="en-US" baseline="0" dirty="0" smtClean="0"/>
              <a:t>. (</a:t>
            </a:r>
            <a:r>
              <a:rPr lang="en-US" baseline="0" dirty="0" err="1" smtClean="0"/>
              <a:t>poate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poza</a:t>
            </a:r>
            <a:r>
              <a:rPr lang="en-US" baseline="0" dirty="0" smtClean="0"/>
              <a:t> cu un setup </a:t>
            </a:r>
            <a:r>
              <a:rPr lang="en-US" baseline="0" dirty="0" err="1" smtClean="0"/>
              <a:t>complicat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Despre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tipuri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revenire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schimbarii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becului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exemplificare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Acceptance: </a:t>
            </a:r>
            <a:r>
              <a:rPr lang="en-US" baseline="0" dirty="0" err="1" smtClean="0"/>
              <a:t>setarea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comutatorului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porneasca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becul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Integration: </a:t>
            </a:r>
            <a:r>
              <a:rPr lang="en-US" baseline="0" dirty="0" err="1" smtClean="0"/>
              <a:t>doua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becuri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diferite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dimensiuni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verificate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potrivesc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fasung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Unit: </a:t>
            </a:r>
            <a:r>
              <a:rPr lang="en-US" baseline="0" dirty="0" err="1" smtClean="0"/>
              <a:t>verificarea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becului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functioneaza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teste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voltmetrul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Cateva</a:t>
            </a:r>
            <a:r>
              <a:rPr lang="en-US" dirty="0" smtClean="0"/>
              <a:t> </a:t>
            </a:r>
            <a:r>
              <a:rPr lang="en-US" dirty="0" err="1" smtClean="0"/>
              <a:t>cuvinte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viata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zi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zi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slide)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A </a:t>
            </a:r>
            <a:r>
              <a:rPr lang="en-US" dirty="0" err="1" smtClean="0"/>
              <a:t>scrie</a:t>
            </a:r>
            <a:r>
              <a:rPr lang="en-US" dirty="0" smtClean="0"/>
              <a:t> o </a:t>
            </a:r>
            <a:r>
              <a:rPr lang="en-US" dirty="0" err="1" smtClean="0"/>
              <a:t>aplicatie</a:t>
            </a:r>
            <a:r>
              <a:rPr lang="en-US" baseline="0" dirty="0" smtClean="0"/>
              <a:t> de la zero e o </a:t>
            </a:r>
            <a:r>
              <a:rPr lang="en-US" baseline="0" dirty="0" err="1" smtClean="0"/>
              <a:t>oportunitate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trebuie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scrisa</a:t>
            </a:r>
            <a:r>
              <a:rPr lang="en-US" baseline="0" dirty="0" smtClean="0"/>
              <a:t> bine din prima </a:t>
            </a:r>
            <a:r>
              <a:rPr lang="en-US" baseline="0" dirty="0" err="1" smtClean="0"/>
              <a:t>zi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pozei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pozei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A294-09B2-4BA8-9119-BA4562606C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5517-BE95-4E46-A079-676BCC7BC5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480" y="1197708"/>
            <a:ext cx="8545581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</p:spTree>
    <p:extLst>
      <p:ext uri="{BB962C8B-B14F-4D97-AF65-F5344CB8AC3E}">
        <p14:creationId xmlns:p14="http://schemas.microsoft.com/office/powerpoint/2010/main" val="292543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5517-BE95-4E46-A079-676BCC7BC5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481" y="1197708"/>
            <a:ext cx="4114258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60114" y="1213338"/>
            <a:ext cx="4114258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</p:spTree>
    <p:extLst>
      <p:ext uri="{BB962C8B-B14F-4D97-AF65-F5344CB8AC3E}">
        <p14:creationId xmlns:p14="http://schemas.microsoft.com/office/powerpoint/2010/main" val="123665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480" y="1197708"/>
            <a:ext cx="5863927" cy="495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  <a:lvl2pPr marL="742950" indent="-285750">
              <a:buFont typeface="Arial"/>
              <a:buChar char="•"/>
              <a:defRPr sz="105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/>
            </a:lvl3pPr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50"/>
            </a:lvl4pPr>
            <a:lvl5pPr marL="2000250" indent="-171450">
              <a:buFont typeface="Courier New"/>
              <a:buChar char="o"/>
              <a:defRPr sz="900"/>
            </a:lvl5pPr>
          </a:lstStyle>
          <a:p>
            <a:pPr lvl="0"/>
            <a:r>
              <a:rPr lang="en-US" dirty="0" smtClean="0"/>
              <a:t>First Level Arial 11 Point Regular</a:t>
            </a:r>
          </a:p>
          <a:p>
            <a:pPr lvl="1"/>
            <a:r>
              <a:rPr lang="en-US" dirty="0" smtClean="0"/>
              <a:t>Second Level Arial 10.5 point Regular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 smtClean="0"/>
              <a:t>Third Level Arial 10 point Regular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Fourth Level Arial 9.5 point Regular</a:t>
            </a:r>
          </a:p>
          <a:p>
            <a:pPr lvl="4"/>
            <a:r>
              <a:rPr lang="en-US" dirty="0" smtClean="0"/>
              <a:t>Fifth Level Arial 9 point Regular</a:t>
            </a:r>
          </a:p>
        </p:txBody>
      </p:sp>
      <p:pic>
        <p:nvPicPr>
          <p:cNvPr id="7" name="Picture 6" descr="sample-p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52" y="1191582"/>
            <a:ext cx="2700699" cy="40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299475" y="754480"/>
            <a:ext cx="8598339" cy="45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Paragraph Header Arial 16 Point Regular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opolog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7" y="1520873"/>
            <a:ext cx="8811551" cy="42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98" y="0"/>
            <a:ext cx="2701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4443048"/>
            <a:ext cx="308199" cy="1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psf\Home\Desktop\color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1932" y="5414173"/>
            <a:ext cx="209347" cy="27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XIA_Logo_New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4" y="4449206"/>
            <a:ext cx="2229770" cy="10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me\Desktop\gra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Header Arial 18 Point Regular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 descr="\\psf\Home\Desktop\color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163952" cy="5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-main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39" y="6276872"/>
            <a:ext cx="920211" cy="4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2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98" y="0"/>
            <a:ext cx="2701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4443048"/>
            <a:ext cx="308199" cy="1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psf\Home\Desktop\color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1932" y="5414173"/>
            <a:ext cx="209347" cy="27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XIA_Logo_New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4" y="4449206"/>
            <a:ext cx="2229770" cy="10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0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98" y="0"/>
            <a:ext cx="2701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274" y="4485882"/>
            <a:ext cx="5769384" cy="459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/ Section Title 20 Point Arial Regular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058" y="5151540"/>
            <a:ext cx="4627833" cy="4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Sub-title or Caption 14 Point Arial Regular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\\psf\Home\Desktop\gra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4443048"/>
            <a:ext cx="308199" cy="11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psf\Home\Desktop\color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1932" y="5414173"/>
            <a:ext cx="209347" cy="27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XIA_Logo_New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4" y="4449206"/>
            <a:ext cx="2229770" cy="10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gprog.com/" TargetMode="External"/><Relationship Id="rId2" Type="http://schemas.openxmlformats.org/officeDocument/2006/relationships/hyperlink" Target="http://www.objectmentor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61" y="4439799"/>
            <a:ext cx="5678197" cy="105959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Joy and Challenges of Writing </a:t>
            </a:r>
            <a:r>
              <a:rPr lang="en-US" sz="2800" dirty="0"/>
              <a:t>Quality Software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672184" y="5544452"/>
            <a:ext cx="4627833" cy="4143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Catalin Tudor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0" y="4532773"/>
            <a:ext cx="5769384" cy="459847"/>
          </a:xfrm>
        </p:spPr>
        <p:txBody>
          <a:bodyPr>
            <a:noAutofit/>
          </a:bodyPr>
          <a:lstStyle/>
          <a:p>
            <a:r>
              <a:rPr lang="en-US" sz="2400" dirty="0" smtClean="0"/>
              <a:t>Software Quality and Test-Driven Development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5781" y="6044966"/>
            <a:ext cx="5087235" cy="414363"/>
          </a:xfrm>
        </p:spPr>
        <p:txBody>
          <a:bodyPr>
            <a:noAutofit/>
          </a:bodyPr>
          <a:lstStyle/>
          <a:p>
            <a:r>
              <a:rPr lang="en-US" sz="1200" i="1" dirty="0"/>
              <a:t>“Great things are done by a series of small things brought together.”</a:t>
            </a:r>
          </a:p>
          <a:p>
            <a:r>
              <a:rPr lang="en-US" sz="1200" dirty="0"/>
              <a:t>—Vincent van Gogh, painter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External</a:t>
            </a:r>
            <a:r>
              <a:rPr lang="en-US" sz="2800" dirty="0" smtClean="0"/>
              <a:t> Quality (EQ)</a:t>
            </a:r>
            <a:endParaRPr lang="en-US" sz="2800" dirty="0"/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0070C0"/>
                </a:solidFill>
              </a:rPr>
              <a:t>Functional </a:t>
            </a:r>
            <a:r>
              <a:rPr lang="en-US" sz="2800" dirty="0" smtClean="0">
                <a:solidFill>
                  <a:srgbClr val="0070C0"/>
                </a:solidFill>
              </a:rPr>
              <a:t>Specifications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Internal</a:t>
            </a:r>
            <a:r>
              <a:rPr lang="en-US" sz="2800" dirty="0" smtClean="0"/>
              <a:t> Quality (IQ)</a:t>
            </a:r>
          </a:p>
          <a:p>
            <a:pPr marL="1200150" lvl="1" indent="-4572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0070C0"/>
                </a:solidFill>
              </a:rPr>
              <a:t>Design </a:t>
            </a:r>
            <a:r>
              <a:rPr lang="en-US" sz="2800" dirty="0" smtClean="0">
                <a:solidFill>
                  <a:srgbClr val="0070C0"/>
                </a:solidFill>
              </a:rPr>
              <a:t>Specifications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D:\Documents\Internal\Job Fair October 2013\Cartoons\6_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8" y="3624164"/>
            <a:ext cx="739298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Types of tests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4" name="Picture 4" descr="D:\Documents\Internal\Job Fair October 2013\Cartoons\6-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2" y="809191"/>
            <a:ext cx="4849813" cy="271621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752" y="905443"/>
            <a:ext cx="191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Script" pitchFamily="34" charset="0"/>
              </a:rPr>
              <a:t>Acceptance Tests</a:t>
            </a:r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5126" name="Picture 6" descr="D:\Documents\Internal\Job Fair October 2013\Cartoons\6_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70" y="809190"/>
            <a:ext cx="21621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40270" y="905443"/>
            <a:ext cx="191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Script" pitchFamily="34" charset="0"/>
              </a:rPr>
              <a:t>Unit Tests</a:t>
            </a:r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52" y="3624164"/>
            <a:ext cx="191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Script" pitchFamily="34" charset="0"/>
              </a:rPr>
              <a:t>Integration Tests</a:t>
            </a:r>
            <a:endParaRPr lang="en-US" sz="14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and Software Quality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3" name="Picture 3" descr="D:\Documents\Internal\Job Fair October 2013\Cartoons\Idea note_20131011_171527_0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54" y="780871"/>
            <a:ext cx="4449794" cy="31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cuments\Internal\Job Fair October 2013\Cartoons\Idea note_20131011_171527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55" y="3496337"/>
            <a:ext cx="4449793" cy="31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0829" y="690752"/>
            <a:ext cx="8086604" cy="5342021"/>
            <a:chOff x="567889" y="608262"/>
            <a:chExt cx="8086604" cy="5811788"/>
          </a:xfrm>
        </p:grpSpPr>
        <p:pic>
          <p:nvPicPr>
            <p:cNvPr id="12291" name="Picture 3" descr="D:\Documents\Internal\Job Fair October 2013\Cartoons\Idea note_20131024_160145_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89" y="608262"/>
              <a:ext cx="8086604" cy="581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54516" y="3282335"/>
              <a:ext cx="1573731" cy="70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Segoe Script" pitchFamily="34" charset="0"/>
                </a:rPr>
                <a:t>Acceptance test</a:t>
              </a:r>
              <a:endParaRPr lang="en-US" b="1" dirty="0">
                <a:latin typeface="Segoe Scrip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2286" y="3274747"/>
              <a:ext cx="2075850" cy="63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Segoe Script" pitchFamily="34" charset="0"/>
                </a:rPr>
                <a:t>Integration or Unit  test</a:t>
              </a:r>
              <a:endParaRPr lang="en-US" sz="1600" b="1" dirty="0">
                <a:latin typeface="Segoe Script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0145" y="3514155"/>
              <a:ext cx="1992431" cy="63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Segoe Script" pitchFamily="34" charset="0"/>
                </a:rPr>
                <a:t>Code to make the test pass</a:t>
              </a:r>
              <a:endParaRPr lang="en-US" sz="1600" b="1" dirty="0">
                <a:latin typeface="Segoe Script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5231" y="4918991"/>
              <a:ext cx="1482291" cy="401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Segoe Script" pitchFamily="34" charset="0"/>
                </a:rPr>
                <a:t>Refactor</a:t>
              </a:r>
              <a:endParaRPr lang="en-US" b="1" dirty="0">
                <a:latin typeface="Segoe Scrip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done?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0" y="4532773"/>
            <a:ext cx="5769384" cy="459847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Learn for Fun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1810" y="6016090"/>
            <a:ext cx="4627833" cy="414363"/>
          </a:xfrm>
        </p:spPr>
        <p:txBody>
          <a:bodyPr>
            <a:noAutofit/>
          </a:bodyPr>
          <a:lstStyle/>
          <a:p>
            <a:r>
              <a:rPr lang="en-US" sz="1200" i="1" dirty="0"/>
              <a:t>“I didn’t fail the test, I just found 100 ways to do it wrong.”</a:t>
            </a:r>
          </a:p>
          <a:p>
            <a:r>
              <a:rPr lang="en-US" sz="1200" dirty="0"/>
              <a:t>—Benjamin Franklin, US Founding Father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for Fun</a:t>
            </a:r>
            <a:endParaRPr lang="en-US" dirty="0"/>
          </a:p>
        </p:txBody>
      </p:sp>
      <p:pic>
        <p:nvPicPr>
          <p:cNvPr id="2056" name="Picture 8" descr="D:\Documents\Internal\Job Fair October 2013\Cartoons\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1" y="1049849"/>
            <a:ext cx="4521180" cy="53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03" y="1049849"/>
            <a:ext cx="2697327" cy="511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92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Segoe Script" pitchFamily="34" charset="0"/>
              </a:rPr>
              <a:t>How to </a:t>
            </a:r>
            <a:r>
              <a:rPr lang="en-US" sz="2000" dirty="0" smtClean="0">
                <a:latin typeface="Segoe Script" pitchFamily="34" charset="0"/>
              </a:rPr>
              <a:t>Start?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13" descr="D:\Documents\Internal\Job Fair October 2013\Cartoons\1-s3-c-im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4" y="1020278"/>
            <a:ext cx="7091206" cy="292237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Concentrate on </a:t>
            </a:r>
            <a:r>
              <a:rPr lang="en-US" sz="2800" dirty="0" smtClean="0">
                <a:solidFill>
                  <a:srgbClr val="FFC000"/>
                </a:solidFill>
              </a:rPr>
              <a:t>External Quality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/>
              <a:t>Identify use-cases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/>
              <a:t>Prioritize them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for Fun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Presented with a set of 4 images Dennis is able to choose one image by looking at it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Presented with a set of 4 images + a spoken word Dennis can find out if the chosen image matches the spoken word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At any time Dennis can find out whether his new language skills are improving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0" y="4532773"/>
            <a:ext cx="5769384" cy="459847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5182" y="5910215"/>
            <a:ext cx="4627833" cy="414363"/>
          </a:xfrm>
        </p:spPr>
        <p:txBody>
          <a:bodyPr>
            <a:noAutofit/>
          </a:bodyPr>
          <a:lstStyle/>
          <a:p>
            <a:r>
              <a:rPr lang="en-US" sz="1200" i="1" dirty="0"/>
              <a:t>“Ability is nothing without opportunity.”</a:t>
            </a:r>
          </a:p>
          <a:p>
            <a:r>
              <a:rPr lang="en-US" sz="1200" dirty="0"/>
              <a:t>—Napoleon Bonaparte, emperor of France 1804–1815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Create a test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 the solution to source control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Setup a continuous integration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/>
              <a:t>Automated build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/>
              <a:t>Automated testing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 </a:t>
            </a:r>
            <a:r>
              <a:rPr lang="en-US" sz="2800" dirty="0"/>
              <a:t>installer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Segoe Script" pitchFamily="34" charset="0"/>
              </a:rPr>
              <a:t>How to </a:t>
            </a:r>
            <a:r>
              <a:rPr lang="en-US" sz="2000" dirty="0" smtClean="0">
                <a:latin typeface="Segoe Script" pitchFamily="34" charset="0"/>
              </a:rPr>
              <a:t>Continue?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D:\Documents\Internal\Job Fair October 2013\Cartoons\2-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2" y="937099"/>
            <a:ext cx="4260098" cy="499206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continue?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Expand use-cases into scenarios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Start with the most simple scenario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Continue to add scenarios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Order them by complexity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Scenarios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4156" y="1018673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Presented with a set of 4 images Dennis can choose one image by looking at it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53" name="Picture 9" descr="D:\Documents\Internal\Job Fair October 2013\Cartoons\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45" y="2618295"/>
            <a:ext cx="2344725" cy="27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Documents\Internal\Job Fair October 2013\Cartoons\tab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4" y="2618294"/>
            <a:ext cx="2345840" cy="27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Documents\Internal\Job Fair October 2013\Cartoons\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12" y="2618295"/>
            <a:ext cx="2344727" cy="27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Scenarios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Presented with a set of 4 images + a spoken word Dennis can find out if the chosen image matches the spoken </a:t>
            </a:r>
            <a:r>
              <a:rPr lang="en-US" sz="2800" dirty="0" smtClean="0">
                <a:solidFill>
                  <a:srgbClr val="0070C0"/>
                </a:solidFill>
              </a:rPr>
              <a:t>word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9" descr="D:\Documents\Internal\Job Fair October 2013\Cartoons\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45" y="2858920"/>
            <a:ext cx="2344725" cy="27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Documents\Internal\Job Fair October 2013\Cartoons\tabl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4" y="2858919"/>
            <a:ext cx="2345840" cy="27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D:\Documents\Internal\Job Fair October 2013\Cartoons\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12" y="2858920"/>
            <a:ext cx="2344727" cy="27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7333222" y="4220784"/>
            <a:ext cx="378406" cy="50073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1886" y="2847279"/>
            <a:ext cx="748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rgbClr val="00B050"/>
                </a:solidFill>
                <a:effectLst/>
                <a:latin typeface="Wingdings" pitchFamily="2" charset="2"/>
                <a:sym typeface="Webdings"/>
              </a:rPr>
              <a:t></a:t>
            </a:r>
            <a:endParaRPr lang="en-US" sz="4400" b="1" cap="all" spc="0" dirty="0">
              <a:ln w="0"/>
              <a:solidFill>
                <a:srgbClr val="00B050"/>
              </a:solidFill>
              <a:effectLst/>
              <a:latin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198" y="2644501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00B050"/>
                </a:solidFill>
                <a:effectLst/>
                <a:latin typeface="Wingdings" pitchFamily="2" charset="2"/>
                <a:sym typeface="Webdings"/>
              </a:rPr>
              <a:t></a:t>
            </a:r>
            <a:endParaRPr lang="en-US" sz="8000" b="1" cap="all" spc="0" dirty="0">
              <a:ln w="0"/>
              <a:solidFill>
                <a:srgbClr val="00B050"/>
              </a:solidFill>
              <a:effectLst/>
              <a:latin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7595" y="2724169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solidFill>
                  <a:srgbClr val="00B050"/>
                </a:solidFill>
                <a:effectLst/>
                <a:latin typeface="Wingdings" pitchFamily="2" charset="2"/>
                <a:sym typeface="Webdings"/>
              </a:rPr>
              <a:t></a:t>
            </a:r>
            <a:endParaRPr lang="en-US" sz="6000" b="1" cap="all" spc="0" dirty="0">
              <a:ln w="0"/>
              <a:solidFill>
                <a:srgbClr val="00B050"/>
              </a:solidFill>
              <a:effectLst/>
              <a:latin typeface="Wingdings" pitchFamily="2" charset="2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798445" y="4156720"/>
            <a:ext cx="523300" cy="71366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657145" y="4220783"/>
            <a:ext cx="378406" cy="50073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333222" y="3040302"/>
            <a:ext cx="378406" cy="50073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5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Continue?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Step back for a while and look at </a:t>
            </a:r>
            <a:r>
              <a:rPr lang="en-US" sz="2800" dirty="0" smtClean="0">
                <a:solidFill>
                  <a:srgbClr val="FF0000"/>
                </a:solidFill>
              </a:rPr>
              <a:t>Internal Quality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Create a high level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Use </a:t>
            </a:r>
            <a:r>
              <a:rPr lang="en-US" sz="2800" dirty="0">
                <a:solidFill>
                  <a:srgbClr val="0070C0"/>
                </a:solidFill>
              </a:rPr>
              <a:t>scenarios to identify main modules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There are two types of scenarios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>
                <a:solidFill>
                  <a:srgbClr val="0070C0"/>
                </a:solidFill>
              </a:rPr>
              <a:t>Some drive the design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>
                <a:solidFill>
                  <a:srgbClr val="0070C0"/>
                </a:solidFill>
              </a:rPr>
              <a:t>Others exercise the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Each scenario will have an Acceptance test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Design</a:t>
            </a:r>
          </a:p>
        </p:txBody>
      </p:sp>
      <p:pic>
        <p:nvPicPr>
          <p:cNvPr id="3076" name="Picture 4" descr="D:\Documents\Internal\Job Fair October 2013\Cartoons\desig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" y="1448650"/>
            <a:ext cx="3585028" cy="3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\Internal\Job Fair October 2013\Cartoons\desig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62" y="1448650"/>
            <a:ext cx="3685506" cy="39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1787" y="1118399"/>
            <a:ext cx="982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Buxton Sketch" pitchFamily="66" charset="0"/>
              </a:rPr>
              <a:t>!</a:t>
            </a:r>
            <a:endParaRPr lang="en-US" sz="9600" b="1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Design</a:t>
            </a:r>
            <a:endParaRPr lang="en-US" dirty="0"/>
          </a:p>
        </p:txBody>
      </p:sp>
      <p:pic>
        <p:nvPicPr>
          <p:cNvPr id="4099" name="Picture 3" descr="D:\Documents\Internal\Job Fair October 2013\Cartoons\desig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84" y="1078298"/>
            <a:ext cx="4264052" cy="45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Scenarios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8" name="Picture 10" descr="D:\Documents\Internal\Job Fair October 2013\Cartoons\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51" y="1328503"/>
            <a:ext cx="2345840" cy="27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65572" y="2313128"/>
            <a:ext cx="2383510" cy="2887648"/>
            <a:chOff x="708388" y="729072"/>
            <a:chExt cx="2383510" cy="2887648"/>
          </a:xfrm>
        </p:grpSpPr>
        <p:pic>
          <p:nvPicPr>
            <p:cNvPr id="7" name="Picture 10" descr="D:\Documents\Internal\Job Fair October 2013\Cartoons\table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58" y="854493"/>
              <a:ext cx="2345840" cy="276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08388" y="729072"/>
              <a:ext cx="1210589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solidFill>
                    <a:srgbClr val="00B050"/>
                  </a:solidFill>
                  <a:effectLst/>
                  <a:latin typeface="Wingdings" pitchFamily="2" charset="2"/>
                  <a:sym typeface="Webdings"/>
                </a:rPr>
                <a:t></a:t>
              </a:r>
              <a:endParaRPr lang="en-US" sz="8000" b="1" cap="all" spc="0" dirty="0">
                <a:ln w="0"/>
                <a:solidFill>
                  <a:srgbClr val="00B050"/>
                </a:solidFill>
                <a:effectLst/>
                <a:latin typeface="Wingdings" pitchFamily="2" charset="2"/>
              </a:endParaRPr>
            </a:p>
          </p:txBody>
        </p:sp>
      </p:grpSp>
      <p:pic>
        <p:nvPicPr>
          <p:cNvPr id="19" name="Picture 9" descr="D:\Documents\Internal\Job Fair October 2013\Cartoons\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46" y="1328502"/>
            <a:ext cx="2344725" cy="27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206848" y="2313773"/>
            <a:ext cx="2402475" cy="2896978"/>
            <a:chOff x="3587595" y="2724169"/>
            <a:chExt cx="2402475" cy="2896978"/>
          </a:xfrm>
        </p:grpSpPr>
        <p:pic>
          <p:nvPicPr>
            <p:cNvPr id="6" name="Picture 9" descr="D:\Documents\Internal\Job Fair October 2013\Cartoons\1_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345" y="2858920"/>
              <a:ext cx="2344725" cy="276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587595" y="2724169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cap="all" spc="0" dirty="0" smtClean="0">
                  <a:ln w="0"/>
                  <a:solidFill>
                    <a:srgbClr val="00B050"/>
                  </a:solidFill>
                  <a:effectLst/>
                  <a:latin typeface="Wingdings" pitchFamily="2" charset="2"/>
                  <a:sym typeface="Webdings"/>
                </a:rPr>
                <a:t></a:t>
              </a:r>
              <a:endParaRPr lang="en-US" sz="6000" b="1" cap="all" spc="0" dirty="0">
                <a:ln w="0"/>
                <a:solidFill>
                  <a:srgbClr val="00B050"/>
                </a:solidFill>
                <a:effectLst/>
                <a:latin typeface="Wingdings" pitchFamily="2" charset="2"/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3798445" y="4156720"/>
              <a:ext cx="523300" cy="71366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4910">
            <a:off x="2879906" y="1423742"/>
            <a:ext cx="109337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78" y="3249825"/>
            <a:ext cx="1189114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4910">
            <a:off x="7050786" y="1423741"/>
            <a:ext cx="109337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Segoe Script" pitchFamily="34" charset="0"/>
              </a:rPr>
              <a:t>How to Get it Done?</a:t>
            </a:r>
            <a:endParaRPr lang="en-US" sz="2000" dirty="0">
              <a:latin typeface="Segoe Script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3" descr="D:\Documents\Internal\Job Fair October 2013\Cartoons\4-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6" y="903728"/>
            <a:ext cx="4849813" cy="271621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latin typeface="Segoe Script" pitchFamily="34" charset="0"/>
              </a:rPr>
              <a:t>What problems are we meant to be solving? </a:t>
            </a:r>
          </a:p>
        </p:txBody>
      </p:sp>
      <p:pic>
        <p:nvPicPr>
          <p:cNvPr id="2" name="Picture 2" descr="D:\Documents\Internal\Job Fair October 2013\Cartoons\1-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5" y="808520"/>
            <a:ext cx="2646519" cy="241217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ocuments\Internal\Job Fair October 2013\Cartoons\1-s3-c-im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5" y="3339967"/>
            <a:ext cx="7091206" cy="292237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ocuments\Internal\Job Fair October 2013\Cartoons\1-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36" y="808521"/>
            <a:ext cx="4306949" cy="241217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it Done?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Quality Assurance &amp; Requirements Analysts are involved and steer the application towards the targeted </a:t>
            </a:r>
            <a:r>
              <a:rPr lang="en-US" sz="2800" dirty="0" smtClean="0">
                <a:solidFill>
                  <a:srgbClr val="FFC000"/>
                </a:solidFill>
              </a:rPr>
              <a:t>External Quality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Every time a scenario is declared implemented it means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>
                <a:solidFill>
                  <a:srgbClr val="0070C0"/>
                </a:solidFill>
              </a:rPr>
              <a:t>Much of the functionality has already been tested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750" dirty="0" smtClean="0">
                <a:solidFill>
                  <a:srgbClr val="0070C0"/>
                </a:solidFill>
              </a:rPr>
              <a:t>QA can start a more thorough validation without waiting for Feature Complete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You know you are done when all Acceptance tests pass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How can I help?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 algn="ctr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Growing </a:t>
            </a:r>
            <a:r>
              <a:rPr lang="en-US" sz="2400" dirty="0">
                <a:solidFill>
                  <a:srgbClr val="0070C0"/>
                </a:solidFill>
              </a:rPr>
              <a:t>Object-Oriented Software Guided by Tests</a:t>
            </a:r>
            <a:r>
              <a:rPr lang="en-US" sz="2400" dirty="0" smtClean="0"/>
              <a:t>,</a:t>
            </a:r>
            <a:r>
              <a:rPr lang="en-US" sz="2400" i="1" dirty="0" smtClean="0"/>
              <a:t> Steve </a:t>
            </a:r>
            <a:r>
              <a:rPr lang="en-US" sz="2400" i="1" dirty="0"/>
              <a:t>Freeman &amp; Nat </a:t>
            </a:r>
            <a:r>
              <a:rPr lang="en-US" sz="2400" i="1" dirty="0" smtClean="0"/>
              <a:t>Pryce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Creativity: Flow and the Psychology of Discovery and </a:t>
            </a:r>
            <a:r>
              <a:rPr lang="en-US" sz="2400" dirty="0" smtClean="0">
                <a:solidFill>
                  <a:srgbClr val="0070C0"/>
                </a:solidFill>
              </a:rPr>
              <a:t>Invention</a:t>
            </a:r>
            <a:r>
              <a:rPr lang="en-US" sz="2400" b="1" dirty="0" smtClean="0"/>
              <a:t>,</a:t>
            </a:r>
            <a:r>
              <a:rPr lang="en-US" sz="2400" i="1" dirty="0" smtClean="0"/>
              <a:t> </a:t>
            </a:r>
            <a:r>
              <a:rPr lang="en-US" sz="2400" i="1" dirty="0" err="1"/>
              <a:t>Mihaly</a:t>
            </a:r>
            <a:r>
              <a:rPr lang="en-US" sz="2400" i="1" dirty="0"/>
              <a:t> </a:t>
            </a:r>
            <a:r>
              <a:rPr lang="en-US" sz="2400" i="1" dirty="0" err="1" smtClean="0"/>
              <a:t>Csikszentmihalyi</a:t>
            </a:r>
            <a:endParaRPr lang="en-US" sz="2400" i="1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101 Design Ingredients To Solve Big Tech </a:t>
            </a:r>
            <a:r>
              <a:rPr lang="en-US" sz="2400" i="1" dirty="0" smtClean="0">
                <a:solidFill>
                  <a:srgbClr val="0070C0"/>
                </a:solidFill>
              </a:rPr>
              <a:t>Problems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Eewei</a:t>
            </a:r>
            <a:r>
              <a:rPr lang="en-US" sz="2400" i="1" dirty="0" smtClean="0"/>
              <a:t> Chen</a:t>
            </a:r>
            <a:endParaRPr lang="en-US" sz="2400" i="1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Object Mentor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www.objectmentor.com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Pragmatic Programmer </a:t>
            </a:r>
            <a:r>
              <a:rPr lang="en-US" sz="2400" dirty="0" smtClean="0">
                <a:hlinkClick r:id="rId3"/>
              </a:rPr>
              <a:t>http://www.pragprog.com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latin typeface="Segoe Script" pitchFamily="34" charset="0"/>
              </a:rPr>
              <a:t>How </a:t>
            </a:r>
            <a:r>
              <a:rPr lang="en-US" sz="2000" dirty="0">
                <a:latin typeface="Segoe Script" pitchFamily="34" charset="0"/>
              </a:rPr>
              <a:t>do we work better as a team? </a:t>
            </a:r>
          </a:p>
        </p:txBody>
      </p:sp>
      <p:pic>
        <p:nvPicPr>
          <p:cNvPr id="8197" name="Picture 5" descr="D:\Documents\Internal\Job Fair October 2013\Cartoons\2-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15" y="860097"/>
            <a:ext cx="4663422" cy="5464687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Documents\Internal\Job Fair October 2013\Cartoons\2-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2" y="860097"/>
            <a:ext cx="2382837" cy="2382837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:\Documents\Internal\Job Fair October 2013\Cartoons\2-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1" y="3332347"/>
            <a:ext cx="2382837" cy="2992437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ixro-alexd\Temp-share\illustrations\out\3-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1" y="1114253"/>
            <a:ext cx="6943755" cy="464524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ixro-alexd\Temp-share\illustrations\out\3-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1" y="1114257"/>
            <a:ext cx="6944079" cy="4645242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latin typeface="Segoe Script" pitchFamily="34" charset="0"/>
              </a:rPr>
              <a:t>How do we innovate? </a:t>
            </a:r>
          </a:p>
        </p:txBody>
      </p:sp>
    </p:spTree>
    <p:extLst>
      <p:ext uri="{BB962C8B-B14F-4D97-AF65-F5344CB8AC3E}">
        <p14:creationId xmlns:p14="http://schemas.microsoft.com/office/powerpoint/2010/main" val="7533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latin typeface="Segoe Script" pitchFamily="34" charset="0"/>
              </a:rPr>
              <a:t>How do we keep our customers happy?</a:t>
            </a:r>
          </a:p>
        </p:txBody>
      </p:sp>
      <p:pic>
        <p:nvPicPr>
          <p:cNvPr id="7" name="Picture 2" descr="D:\Documents\Internal\Job Fair October 2013\Cartoons\1-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7" y="903729"/>
            <a:ext cx="2269544" cy="200889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ocuments\Internal\Job Fair October 2013\Cartoons\4-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8" y="903729"/>
            <a:ext cx="4849813" cy="271621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0" y="4532773"/>
            <a:ext cx="5769384" cy="459847"/>
          </a:xfrm>
        </p:spPr>
        <p:txBody>
          <a:bodyPr>
            <a:noAutofit/>
          </a:bodyPr>
          <a:lstStyle/>
          <a:p>
            <a:r>
              <a:rPr lang="en-US" sz="3200" dirty="0" smtClean="0"/>
              <a:t>Enjoyment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4432" y="6035340"/>
            <a:ext cx="4627833" cy="414363"/>
          </a:xfrm>
        </p:spPr>
        <p:txBody>
          <a:bodyPr>
            <a:noAutofit/>
          </a:bodyPr>
          <a:lstStyle/>
          <a:p>
            <a:r>
              <a:rPr lang="en-US" sz="1200" i="1" dirty="0"/>
              <a:t>“Anything you’re good at contributes to happiness.”</a:t>
            </a:r>
          </a:p>
          <a:p>
            <a:r>
              <a:rPr lang="en-US" sz="1200" dirty="0"/>
              <a:t>—Bertrand Russell, philosopher, mathematician, and historian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480" y="-9774"/>
            <a:ext cx="8571958" cy="6076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latin typeface="Segoe Script" pitchFamily="34" charset="0"/>
              </a:rPr>
              <a:t>Bubble Wrapper Activity</a:t>
            </a:r>
            <a:endParaRPr lang="en-US" sz="2000" dirty="0">
              <a:latin typeface="Segoe Script" pitchFamily="34" charset="0"/>
            </a:endParaRPr>
          </a:p>
        </p:txBody>
      </p:sp>
      <p:pic>
        <p:nvPicPr>
          <p:cNvPr id="11266" name="Picture 2" descr="D:\Documents\Internal\Job Fair October 2013\Cartoons\5-s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8" y="1021181"/>
            <a:ext cx="6734219" cy="448447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enjoyment?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2588" y="1066800"/>
            <a:ext cx="8545581" cy="5029200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There are clear goals every step of the </a:t>
            </a:r>
            <a:r>
              <a:rPr lang="en-GB" sz="2800" dirty="0" smtClean="0">
                <a:solidFill>
                  <a:srgbClr val="0070C0"/>
                </a:solidFill>
              </a:rPr>
              <a:t>way</a:t>
            </a:r>
            <a:endParaRPr lang="en-US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/>
              <a:t>There is immediate feedback to one’s </a:t>
            </a:r>
            <a:r>
              <a:rPr lang="en-GB" sz="2800" dirty="0" smtClean="0"/>
              <a:t>actions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There is a balance between challenges and </a:t>
            </a:r>
            <a:r>
              <a:rPr lang="en-GB" sz="2800" dirty="0" smtClean="0">
                <a:solidFill>
                  <a:srgbClr val="0070C0"/>
                </a:solidFill>
              </a:rPr>
              <a:t>skills</a:t>
            </a:r>
            <a:endParaRPr lang="en-US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/>
              <a:t>Action and awareness are merged 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Distractions are excluded from consciousness </a:t>
            </a:r>
            <a:endParaRPr lang="en-US" sz="2800" dirty="0">
              <a:solidFill>
                <a:srgbClr val="0070C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2800" dirty="0"/>
              <a:t>There is no worry of </a:t>
            </a:r>
            <a:r>
              <a:rPr lang="en-GB" sz="2800" dirty="0" smtClean="0"/>
              <a:t>failure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01864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5517-BE95-4E46-A079-676BCC7BC5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27862</TotalTime>
  <Words>896</Words>
  <Application>Microsoft Office PowerPoint</Application>
  <PresentationFormat>On-screen Show (4:3)</PresentationFormat>
  <Paragraphs>202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Custom Design</vt:lpstr>
      <vt:lpstr>1_Custom Design</vt:lpstr>
      <vt:lpstr>2_Custom Design</vt:lpstr>
      <vt:lpstr>3_Custom Design</vt:lpstr>
      <vt:lpstr>The Joy and Challenges of Writing Quality Software</vt:lpstr>
      <vt:lpstr>Challenges</vt:lpstr>
      <vt:lpstr>What problems are we meant to be solving? </vt:lpstr>
      <vt:lpstr>How do we work better as a team? </vt:lpstr>
      <vt:lpstr>How do we innovate? </vt:lpstr>
      <vt:lpstr>How do we keep our customers happy?</vt:lpstr>
      <vt:lpstr>Enjoyment</vt:lpstr>
      <vt:lpstr>Bubble Wrapper Activity</vt:lpstr>
      <vt:lpstr>Criteria for enjoyment?</vt:lpstr>
      <vt:lpstr>Software Quality and Test-Driven Development</vt:lpstr>
      <vt:lpstr>Software Quality</vt:lpstr>
      <vt:lpstr>Types of tests</vt:lpstr>
      <vt:lpstr>Tests and Software Quality</vt:lpstr>
      <vt:lpstr>How is this done?</vt:lpstr>
      <vt:lpstr>Learn for Fun</vt:lpstr>
      <vt:lpstr>Learn for Fun</vt:lpstr>
      <vt:lpstr>How to Start?</vt:lpstr>
      <vt:lpstr>How to start?</vt:lpstr>
      <vt:lpstr>Learn for Fun</vt:lpstr>
      <vt:lpstr>How to start?</vt:lpstr>
      <vt:lpstr>How to Continue?</vt:lpstr>
      <vt:lpstr>How to continue?</vt:lpstr>
      <vt:lpstr>Imagine Scenarios</vt:lpstr>
      <vt:lpstr>Imagine Scenarios</vt:lpstr>
      <vt:lpstr>How to Continue?</vt:lpstr>
      <vt:lpstr>High Level Design</vt:lpstr>
      <vt:lpstr>High Level Design</vt:lpstr>
      <vt:lpstr>Implement Scenarios</vt:lpstr>
      <vt:lpstr>How to Get it Done?</vt:lpstr>
      <vt:lpstr>How to Get it Done?</vt:lpstr>
      <vt:lpstr>Perspectives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IXIA</dc:creator>
  <cp:lastModifiedBy>Catalin Tudor</cp:lastModifiedBy>
  <cp:revision>326</cp:revision>
  <dcterms:created xsi:type="dcterms:W3CDTF">2013-05-20T03:55:02Z</dcterms:created>
  <dcterms:modified xsi:type="dcterms:W3CDTF">2014-06-27T14:33:51Z</dcterms:modified>
</cp:coreProperties>
</file>