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6"/>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74171" autoAdjust="0"/>
  </p:normalViewPr>
  <p:slideViewPr>
    <p:cSldViewPr snapToGrid="0">
      <p:cViewPr>
        <p:scale>
          <a:sx n="75" d="100"/>
          <a:sy n="75" d="100"/>
        </p:scale>
        <p:origin x="-289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ABDA-891C-409A-8F36-55387D9A81E0}"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953BC-ACD5-4C7F-890D-BFBC43BE340A}" type="slidenum">
              <a:rPr lang="en-US" smtClean="0"/>
              <a:t>‹#›</a:t>
            </a:fld>
            <a:endParaRPr lang="en-US"/>
          </a:p>
        </p:txBody>
      </p:sp>
    </p:spTree>
    <p:extLst>
      <p:ext uri="{BB962C8B-B14F-4D97-AF65-F5344CB8AC3E}">
        <p14:creationId xmlns:p14="http://schemas.microsoft.com/office/powerpoint/2010/main" val="31613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953BC-ACD5-4C7F-890D-BFBC43BE340A}" type="slidenum">
              <a:rPr lang="en-US" smtClean="0"/>
              <a:t>1</a:t>
            </a:fld>
            <a:endParaRPr lang="en-US"/>
          </a:p>
        </p:txBody>
      </p:sp>
    </p:spTree>
    <p:extLst>
      <p:ext uri="{BB962C8B-B14F-4D97-AF65-F5344CB8AC3E}">
        <p14:creationId xmlns:p14="http://schemas.microsoft.com/office/powerpoint/2010/main" val="5719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people what is the definition of a bit. The usual reaction is first of certainty but they can’t formulate an answer and begin to think: </a:t>
            </a:r>
            <a:r>
              <a:rPr lang="en-US" i="1" baseline="0" dirty="0" smtClean="0"/>
              <a:t>“I really thought I knew the definition”.</a:t>
            </a:r>
          </a:p>
          <a:p>
            <a:endParaRPr lang="en-US" baseline="0" dirty="0" smtClean="0"/>
          </a:p>
          <a:p>
            <a:r>
              <a:rPr lang="en-US" baseline="0" dirty="0" smtClean="0"/>
              <a:t>A bit represents the minimum amount of information required to choose between two propositions having the same probability of being true.</a:t>
            </a:r>
            <a:endParaRPr lang="en-US" dirty="0"/>
          </a:p>
        </p:txBody>
      </p:sp>
      <p:sp>
        <p:nvSpPr>
          <p:cNvPr id="4" name="Slide Number Placeholder 3"/>
          <p:cNvSpPr>
            <a:spLocks noGrp="1"/>
          </p:cNvSpPr>
          <p:nvPr>
            <p:ph type="sldNum" sz="quarter" idx="10"/>
          </p:nvPr>
        </p:nvSpPr>
        <p:spPr/>
        <p:txBody>
          <a:bodyPr/>
          <a:lstStyle/>
          <a:p>
            <a:fld id="{B3FED541-22E0-4940-8040-B67ED2235165}" type="slidenum">
              <a:rPr lang="en-US" smtClean="0"/>
              <a:t>14</a:t>
            </a:fld>
            <a:endParaRPr lang="en-US"/>
          </a:p>
        </p:txBody>
      </p:sp>
    </p:spTree>
    <p:extLst>
      <p:ext uri="{BB962C8B-B14F-4D97-AF65-F5344CB8AC3E}">
        <p14:creationId xmlns:p14="http://schemas.microsoft.com/office/powerpoint/2010/main" val="131530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entropy</a:t>
            </a:r>
            <a:r>
              <a:rPr lang="en-US" baseline="0" dirty="0" smtClean="0"/>
              <a:t> is the Rectangle class exposing?</a:t>
            </a:r>
          </a:p>
          <a:p>
            <a:r>
              <a:rPr lang="en-US" baseline="0" dirty="0" smtClean="0"/>
              <a:t>We consider a simplified version of a rectangle where width and height can take only values 0 and 1. In this case the Rectangle class has an entropy of 2 bits.</a:t>
            </a:r>
            <a:endParaRPr lang="en-US" dirty="0"/>
          </a:p>
        </p:txBody>
      </p:sp>
      <p:sp>
        <p:nvSpPr>
          <p:cNvPr id="4" name="Slide Number Placeholder 3"/>
          <p:cNvSpPr>
            <a:spLocks noGrp="1"/>
          </p:cNvSpPr>
          <p:nvPr>
            <p:ph type="sldNum" sz="quarter" idx="10"/>
          </p:nvPr>
        </p:nvSpPr>
        <p:spPr/>
        <p:txBody>
          <a:bodyPr/>
          <a:lstStyle/>
          <a:p>
            <a:fld id="{B3FED541-22E0-4940-8040-B67ED2235165}" type="slidenum">
              <a:rPr lang="en-US" smtClean="0"/>
              <a:t>18</a:t>
            </a:fld>
            <a:endParaRPr lang="en-US"/>
          </a:p>
        </p:txBody>
      </p:sp>
    </p:spTree>
    <p:extLst>
      <p:ext uri="{BB962C8B-B14F-4D97-AF65-F5344CB8AC3E}">
        <p14:creationId xmlns:p14="http://schemas.microsoft.com/office/powerpoint/2010/main" val="235210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entropy</a:t>
            </a:r>
            <a:r>
              <a:rPr lang="en-US" baseline="0" dirty="0" smtClean="0"/>
              <a:t> is the Square class exposing?</a:t>
            </a:r>
          </a:p>
          <a:p>
            <a:r>
              <a:rPr lang="en-US" baseline="0" dirty="0" smtClean="0"/>
              <a:t>We consider a simplified version of a square where width and height can take only values 0 and 1. As width and height are no longer independent (we can’t set the width without setting </a:t>
            </a:r>
            <a:r>
              <a:rPr lang="en-US" baseline="0" smtClean="0"/>
              <a:t>the height also) </a:t>
            </a:r>
            <a:r>
              <a:rPr lang="en-US" baseline="0" dirty="0" smtClean="0"/>
              <a:t>the Square class has an entropy of 1 bit.</a:t>
            </a:r>
            <a:endParaRPr lang="en-US" dirty="0"/>
          </a:p>
        </p:txBody>
      </p:sp>
      <p:sp>
        <p:nvSpPr>
          <p:cNvPr id="4" name="Slide Number Placeholder 3"/>
          <p:cNvSpPr>
            <a:spLocks noGrp="1"/>
          </p:cNvSpPr>
          <p:nvPr>
            <p:ph type="sldNum" sz="quarter" idx="10"/>
          </p:nvPr>
        </p:nvSpPr>
        <p:spPr/>
        <p:txBody>
          <a:bodyPr/>
          <a:lstStyle/>
          <a:p>
            <a:fld id="{B3FED541-22E0-4940-8040-B67ED2235165}" type="slidenum">
              <a:rPr lang="en-US" smtClean="0"/>
              <a:t>19</a:t>
            </a:fld>
            <a:endParaRPr lang="en-US"/>
          </a:p>
        </p:txBody>
      </p:sp>
    </p:spTree>
    <p:extLst>
      <p:ext uri="{BB962C8B-B14F-4D97-AF65-F5344CB8AC3E}">
        <p14:creationId xmlns:p14="http://schemas.microsoft.com/office/powerpoint/2010/main" val="93009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door.</a:t>
            </a:r>
            <a:r>
              <a:rPr lang="en-US" baseline="0" dirty="0" smtClean="0"/>
              <a:t> Yep!</a:t>
            </a:r>
          </a:p>
          <a:p>
            <a:endParaRPr lang="en-US" baseline="0" dirty="0" smtClean="0"/>
          </a:p>
          <a:p>
            <a:r>
              <a:rPr lang="en-US" baseline="0" dirty="0" smtClean="0"/>
              <a:t>What a does a door do? What is it’s behavior? Well… a door opens (it better be) and it uses the interior of a room to do it.</a:t>
            </a:r>
          </a:p>
          <a:p>
            <a:r>
              <a:rPr lang="en-US" baseline="0" dirty="0" smtClean="0"/>
              <a:t>Here’s a simple way to write it in code:</a:t>
            </a:r>
          </a:p>
          <a:p>
            <a:endParaRPr lang="en-US" baseline="0" dirty="0" smtClean="0"/>
          </a:p>
          <a:p>
            <a:r>
              <a:rPr lang="en-US" baseline="0" dirty="0" smtClean="0"/>
              <a:t>class Door</a:t>
            </a:r>
          </a:p>
          <a:p>
            <a:r>
              <a:rPr lang="en-US" baseline="0" dirty="0" smtClean="0"/>
              <a:t>{</a:t>
            </a:r>
          </a:p>
          <a:p>
            <a:r>
              <a:rPr lang="en-US" baseline="0" dirty="0" smtClean="0"/>
              <a:t>	void Open(Room r)</a:t>
            </a:r>
          </a:p>
          <a:p>
            <a:r>
              <a:rPr lang="en-US" baseline="0" dirty="0" smtClean="0"/>
              <a:t>	{</a:t>
            </a:r>
          </a:p>
          <a:p>
            <a:r>
              <a:rPr lang="en-US" baseline="0" dirty="0" smtClean="0"/>
              <a:t>	  …. the door opens inside the room</a:t>
            </a:r>
          </a:p>
          <a:p>
            <a:r>
              <a:rPr lang="en-US" baseline="0" dirty="0" smtClean="0"/>
              <a:t>	}</a:t>
            </a:r>
          </a:p>
          <a:p>
            <a:r>
              <a:rPr lang="en-US" baseline="0" dirty="0" smtClean="0"/>
              <a:t>}</a:t>
            </a:r>
          </a:p>
          <a:p>
            <a:endParaRPr lang="en-US" baseline="0" dirty="0" smtClean="0"/>
          </a:p>
          <a:p>
            <a:r>
              <a:rPr lang="en-US" baseline="0" dirty="0" smtClean="0"/>
              <a:t>Imagine the entropy of the room is proportional with it’s volume. What would happen if we extend the class Room by reducing it’s entropy (volume). Let’s call this new class a </a:t>
            </a:r>
            <a:r>
              <a:rPr lang="en-US" baseline="0" dirty="0" err="1" smtClean="0"/>
              <a:t>MiniRoom</a:t>
            </a:r>
            <a:r>
              <a:rPr lang="en-US" baseline="0" dirty="0" smtClean="0"/>
              <a:t>. Well… the next slide is talking for itself.</a:t>
            </a:r>
          </a:p>
        </p:txBody>
      </p:sp>
      <p:sp>
        <p:nvSpPr>
          <p:cNvPr id="4" name="Slide Number Placeholder 3"/>
          <p:cNvSpPr>
            <a:spLocks noGrp="1"/>
          </p:cNvSpPr>
          <p:nvPr>
            <p:ph type="sldNum" sz="quarter" idx="10"/>
          </p:nvPr>
        </p:nvSpPr>
        <p:spPr/>
        <p:txBody>
          <a:bodyPr/>
          <a:lstStyle/>
          <a:p>
            <a:fld id="{B3FED541-22E0-4940-8040-B67ED2235165}" type="slidenum">
              <a:rPr lang="en-US" smtClean="0"/>
              <a:t>24</a:t>
            </a:fld>
            <a:endParaRPr lang="en-US"/>
          </a:p>
        </p:txBody>
      </p:sp>
    </p:spTree>
    <p:extLst>
      <p:ext uri="{BB962C8B-B14F-4D97-AF65-F5344CB8AC3E}">
        <p14:creationId xmlns:p14="http://schemas.microsoft.com/office/powerpoint/2010/main" val="69246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is this:</a:t>
            </a:r>
          </a:p>
          <a:p>
            <a:r>
              <a:rPr lang="en-US" dirty="0" smtClean="0"/>
              <a:t>The</a:t>
            </a:r>
            <a:r>
              <a:rPr lang="en-US" baseline="0" dirty="0" smtClean="0"/>
              <a:t> missing information (entropy) in the room needs to be accounted for and gets coded into the door. Now the door and the room are strongly coupled. You can’t use this door with another room without raising some eyebrows!</a:t>
            </a:r>
          </a:p>
          <a:p>
            <a:endParaRPr lang="en-US" baseline="0" dirty="0" smtClean="0"/>
          </a:p>
          <a:p>
            <a:r>
              <a:rPr lang="en-US" i="1" baseline="0" dirty="0" smtClean="0"/>
              <a:t>With humor talk about the situation at hand where the workers probably didn’t install the toilet in the first place and the owner got really upset by this. Installing the toilet (near the project deadline) had literally ruined what looked like a good design.”</a:t>
            </a:r>
          </a:p>
        </p:txBody>
      </p:sp>
      <p:sp>
        <p:nvSpPr>
          <p:cNvPr id="4" name="Slide Number Placeholder 3"/>
          <p:cNvSpPr>
            <a:spLocks noGrp="1"/>
          </p:cNvSpPr>
          <p:nvPr>
            <p:ph type="sldNum" sz="quarter" idx="10"/>
          </p:nvPr>
        </p:nvSpPr>
        <p:spPr/>
        <p:txBody>
          <a:bodyPr/>
          <a:lstStyle/>
          <a:p>
            <a:fld id="{B3FED541-22E0-4940-8040-B67ED2235165}" type="slidenum">
              <a:rPr lang="en-US" smtClean="0"/>
              <a:t>25</a:t>
            </a:fld>
            <a:endParaRPr lang="en-US"/>
          </a:p>
        </p:txBody>
      </p:sp>
    </p:spTree>
    <p:extLst>
      <p:ext uri="{BB962C8B-B14F-4D97-AF65-F5344CB8AC3E}">
        <p14:creationId xmlns:p14="http://schemas.microsoft.com/office/powerpoint/2010/main" val="26841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ED541-22E0-4940-8040-B67ED2235165}" type="slidenum">
              <a:rPr lang="en-US" smtClean="0"/>
              <a:t>27</a:t>
            </a:fld>
            <a:endParaRPr lang="en-US"/>
          </a:p>
        </p:txBody>
      </p:sp>
    </p:spTree>
    <p:extLst>
      <p:ext uri="{BB962C8B-B14F-4D97-AF65-F5344CB8AC3E}">
        <p14:creationId xmlns:p14="http://schemas.microsoft.com/office/powerpoint/2010/main" val="5558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ED541-22E0-4940-8040-B67ED2235165}" type="slidenum">
              <a:rPr lang="en-US" smtClean="0"/>
              <a:t>32</a:t>
            </a:fld>
            <a:endParaRPr lang="en-US"/>
          </a:p>
        </p:txBody>
      </p:sp>
    </p:spTree>
    <p:extLst>
      <p:ext uri="{BB962C8B-B14F-4D97-AF65-F5344CB8AC3E}">
        <p14:creationId xmlns:p14="http://schemas.microsoft.com/office/powerpoint/2010/main" val="118375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spTree>
    <p:extLst>
      <p:ext uri="{BB962C8B-B14F-4D97-AF65-F5344CB8AC3E}">
        <p14:creationId xmlns:p14="http://schemas.microsoft.com/office/powerpoint/2010/main" val="2327258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99274" y="4485882"/>
            <a:ext cx="5769384" cy="459847"/>
          </a:xfrm>
          <a:prstGeom prst="rect">
            <a:avLst/>
          </a:prstGeom>
        </p:spPr>
        <p:txBody>
          <a:bodyPr vert="horz" lIns="91440" tIns="45720" rIns="91440" bIns="45720" rtlCol="0" anchor="ctr">
            <a:normAutofit/>
          </a:bodyPr>
          <a:lstStyle/>
          <a:p>
            <a:r>
              <a:rPr lang="en-US" dirty="0" smtClean="0"/>
              <a:t>Presentation / Section Title 20 Point Arial Regular</a:t>
            </a:r>
            <a:endParaRPr lang="en-US" dirty="0"/>
          </a:p>
        </p:txBody>
      </p:sp>
      <p:sp>
        <p:nvSpPr>
          <p:cNvPr id="12" name="Text Placeholder 2"/>
          <p:cNvSpPr>
            <a:spLocks noGrp="1"/>
          </p:cNvSpPr>
          <p:nvPr>
            <p:ph idx="1"/>
          </p:nvPr>
        </p:nvSpPr>
        <p:spPr>
          <a:xfrm>
            <a:off x="1624058" y="5151540"/>
            <a:ext cx="4627833" cy="414363"/>
          </a:xfrm>
          <a:prstGeom prst="rect">
            <a:avLst/>
          </a:prstGeom>
        </p:spPr>
        <p:txBody>
          <a:bodyPr vert="horz" lIns="91440" tIns="45720" rIns="91440" bIns="45720" rtlCol="0">
            <a:normAutofit/>
          </a:bodyPr>
          <a:lstStyle/>
          <a:p>
            <a:pPr lvl="0"/>
            <a:r>
              <a:rPr lang="en-US" dirty="0" smtClean="0"/>
              <a:t>Sub-title or Caption 14 Point Arial Regular</a:t>
            </a:r>
          </a:p>
        </p:txBody>
      </p:sp>
      <p:sp>
        <p:nvSpPr>
          <p:cNvPr id="14"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spTree>
    <p:extLst>
      <p:ext uri="{BB962C8B-B14F-4D97-AF65-F5344CB8AC3E}">
        <p14:creationId xmlns:p14="http://schemas.microsoft.com/office/powerpoint/2010/main" val="701219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5B5517-BE95-4E46-A079-676BCC7BC5E2}" type="slidenum">
              <a:rPr lang="en-US" smtClean="0"/>
              <a:t>‹#›</a:t>
            </a:fld>
            <a:endParaRPr lang="en-US"/>
          </a:p>
        </p:txBody>
      </p:sp>
      <p:sp>
        <p:nvSpPr>
          <p:cNvPr id="5" name="Title Placeholder 1"/>
          <p:cNvSpPr>
            <a:spLocks noGrp="1"/>
          </p:cNvSpPr>
          <p:nvPr>
            <p:ph type="title" hasCustomPrompt="1"/>
          </p:nvPr>
        </p:nvSpPr>
        <p:spPr>
          <a:xfrm>
            <a:off x="299480" y="-9774"/>
            <a:ext cx="8571958" cy="607652"/>
          </a:xfrm>
          <a:prstGeom prst="rect">
            <a:avLst/>
          </a:prstGeom>
        </p:spPr>
        <p:txBody>
          <a:bodyPr vert="horz" lIns="91440" tIns="45720" rIns="91440" bIns="45720" rtlCol="0" anchor="ctr">
            <a:normAutofit/>
          </a:bodyPr>
          <a:lstStyle>
            <a:lvl1pPr>
              <a:defRPr baseline="0"/>
            </a:lvl1pPr>
          </a:lstStyle>
          <a:p>
            <a:r>
              <a:rPr lang="en-US" dirty="0" smtClean="0"/>
              <a:t>Page Header Arial 18 Point Regular</a:t>
            </a:r>
            <a:endParaRPr lang="en-US" dirty="0"/>
          </a:p>
        </p:txBody>
      </p:sp>
      <p:sp>
        <p:nvSpPr>
          <p:cNvPr id="8" name="Content Placeholder 2"/>
          <p:cNvSpPr>
            <a:spLocks noGrp="1"/>
          </p:cNvSpPr>
          <p:nvPr>
            <p:ph idx="1" hasCustomPrompt="1"/>
          </p:nvPr>
        </p:nvSpPr>
        <p:spPr>
          <a:xfrm>
            <a:off x="299480" y="1197708"/>
            <a:ext cx="8545581" cy="4956907"/>
          </a:xfrm>
          <a:prstGeom prst="rect">
            <a:avLst/>
          </a:prstGeom>
        </p:spPr>
        <p:txBody>
          <a:bodyPr/>
          <a:lstStyle>
            <a:lvl1pPr marL="0" indent="0">
              <a:buNone/>
              <a:defRPr sz="1100" baseline="0"/>
            </a:lvl1pPr>
            <a:lvl2pPr marL="742950" indent="-285750">
              <a:buFont typeface="Arial"/>
              <a:buChar char="•"/>
              <a:defRPr sz="1050"/>
            </a:lvl2pPr>
            <a:lvl3pPr marL="1200150" marR="0" indent="-285750" algn="l" defTabSz="457200" rtl="0" eaLnBrk="1" fontAlgn="auto" latinLnBrk="0" hangingPunct="1">
              <a:lnSpc>
                <a:spcPct val="100000"/>
              </a:lnSpc>
              <a:spcBef>
                <a:spcPct val="20000"/>
              </a:spcBef>
              <a:spcAft>
                <a:spcPts val="0"/>
              </a:spcAft>
              <a:buClrTx/>
              <a:buSzTx/>
              <a:buFont typeface="Courier New"/>
              <a:buChar char="o"/>
              <a:tabLst/>
              <a:defRPr sz="1000"/>
            </a:lvl3pPr>
            <a:lvl4pPr marL="1657350" marR="0" indent="-285750" algn="l" defTabSz="457200" rtl="0" eaLnBrk="1" fontAlgn="auto" latinLnBrk="0" hangingPunct="1">
              <a:lnSpc>
                <a:spcPct val="100000"/>
              </a:lnSpc>
              <a:spcBef>
                <a:spcPct val="20000"/>
              </a:spcBef>
              <a:spcAft>
                <a:spcPts val="0"/>
              </a:spcAft>
              <a:buClrTx/>
              <a:buSzTx/>
              <a:buFont typeface="Arial"/>
              <a:buChar char="•"/>
              <a:tabLst/>
              <a:defRPr sz="950"/>
            </a:lvl4pPr>
            <a:lvl5pPr marL="2000250" indent="-171450">
              <a:buFont typeface="Courier New"/>
              <a:buChar char="o"/>
              <a:defRPr sz="900"/>
            </a:lvl5pPr>
          </a:lstStyle>
          <a:p>
            <a:pPr lvl="0"/>
            <a:r>
              <a:rPr lang="en-US" dirty="0" smtClean="0"/>
              <a:t>First Level Arial 11 Point Regular</a:t>
            </a:r>
          </a:p>
          <a:p>
            <a:pPr lvl="1"/>
            <a:r>
              <a:rPr lang="en-US" dirty="0" smtClean="0"/>
              <a:t>Second Level Arial 10.5 point Regular</a:t>
            </a:r>
          </a:p>
          <a:p>
            <a:pPr marL="1200150" marR="0" lvl="2" indent="-285750" algn="l" defTabSz="457200" rtl="0" eaLnBrk="1" fontAlgn="auto" latinLnBrk="0" hangingPunct="1">
              <a:lnSpc>
                <a:spcPct val="100000"/>
              </a:lnSpc>
              <a:spcBef>
                <a:spcPct val="20000"/>
              </a:spcBef>
              <a:spcAft>
                <a:spcPts val="0"/>
              </a:spcAft>
              <a:buClrTx/>
              <a:buSzTx/>
              <a:buFont typeface="Courier New"/>
              <a:buChar char="o"/>
              <a:tabLst/>
              <a:defRPr/>
            </a:pPr>
            <a:r>
              <a:rPr lang="en-US" dirty="0" smtClean="0"/>
              <a:t>Third Level Arial 10 point Regular</a:t>
            </a:r>
          </a:p>
          <a:p>
            <a:pPr marL="1657350" marR="0" lvl="3"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Fourth Level Arial 9.5 point Regular</a:t>
            </a:r>
          </a:p>
          <a:p>
            <a:pPr lvl="4"/>
            <a:r>
              <a:rPr lang="en-US" dirty="0" smtClean="0"/>
              <a:t>Fifth Level Arial 9 point Regular</a:t>
            </a:r>
          </a:p>
        </p:txBody>
      </p:sp>
    </p:spTree>
    <p:extLst>
      <p:ext uri="{BB962C8B-B14F-4D97-AF65-F5344CB8AC3E}">
        <p14:creationId xmlns:p14="http://schemas.microsoft.com/office/powerpoint/2010/main" val="29254365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05B5517-BE95-4E46-A079-676BCC7BC5E2}" type="slidenum">
              <a:rPr lang="en-US" smtClean="0"/>
              <a:t>‹#›</a:t>
            </a:fld>
            <a:endParaRPr lang="en-US"/>
          </a:p>
        </p:txBody>
      </p:sp>
      <p:sp>
        <p:nvSpPr>
          <p:cNvPr id="13" name="Title Placeholder 1"/>
          <p:cNvSpPr>
            <a:spLocks noGrp="1"/>
          </p:cNvSpPr>
          <p:nvPr>
            <p:ph type="title" hasCustomPrompt="1"/>
          </p:nvPr>
        </p:nvSpPr>
        <p:spPr>
          <a:xfrm>
            <a:off x="299480" y="-9774"/>
            <a:ext cx="8571958" cy="607652"/>
          </a:xfrm>
          <a:prstGeom prst="rect">
            <a:avLst/>
          </a:prstGeom>
        </p:spPr>
        <p:txBody>
          <a:bodyPr vert="horz" lIns="91440" tIns="45720" rIns="91440" bIns="45720" rtlCol="0" anchor="ctr">
            <a:normAutofit/>
          </a:bodyPr>
          <a:lstStyle>
            <a:lvl1pPr>
              <a:defRPr/>
            </a:lvl1pPr>
          </a:lstStyle>
          <a:p>
            <a:r>
              <a:rPr lang="en-US" dirty="0" smtClean="0"/>
              <a:t>Page Header Arial 18 Point Regular</a:t>
            </a:r>
            <a:endParaRPr lang="en-US" dirty="0"/>
          </a:p>
        </p:txBody>
      </p:sp>
      <p:sp>
        <p:nvSpPr>
          <p:cNvPr id="14" name="Content Placeholder 2"/>
          <p:cNvSpPr>
            <a:spLocks noGrp="1"/>
          </p:cNvSpPr>
          <p:nvPr>
            <p:ph idx="1" hasCustomPrompt="1"/>
          </p:nvPr>
        </p:nvSpPr>
        <p:spPr>
          <a:xfrm>
            <a:off x="299481" y="1197708"/>
            <a:ext cx="4114258" cy="4956907"/>
          </a:xfrm>
          <a:prstGeom prst="rect">
            <a:avLst/>
          </a:prstGeom>
        </p:spPr>
        <p:txBody>
          <a:bodyPr/>
          <a:lstStyle>
            <a:lvl1pPr marL="0" indent="0">
              <a:buNone/>
              <a:defRPr sz="1100" baseline="0"/>
            </a:lvl1pPr>
            <a:lvl2pPr marL="742950" indent="-285750">
              <a:buFont typeface="Arial"/>
              <a:buChar char="•"/>
              <a:defRPr sz="1050"/>
            </a:lvl2pPr>
            <a:lvl3pPr marL="1200150" marR="0" indent="-285750" algn="l" defTabSz="457200" rtl="0" eaLnBrk="1" fontAlgn="auto" latinLnBrk="0" hangingPunct="1">
              <a:lnSpc>
                <a:spcPct val="100000"/>
              </a:lnSpc>
              <a:spcBef>
                <a:spcPct val="20000"/>
              </a:spcBef>
              <a:spcAft>
                <a:spcPts val="0"/>
              </a:spcAft>
              <a:buClrTx/>
              <a:buSzTx/>
              <a:buFont typeface="Courier New"/>
              <a:buChar char="o"/>
              <a:tabLst/>
              <a:defRPr sz="1000"/>
            </a:lvl3pPr>
            <a:lvl4pPr marL="1657350" marR="0" indent="-285750" algn="l" defTabSz="457200" rtl="0" eaLnBrk="1" fontAlgn="auto" latinLnBrk="0" hangingPunct="1">
              <a:lnSpc>
                <a:spcPct val="100000"/>
              </a:lnSpc>
              <a:spcBef>
                <a:spcPct val="20000"/>
              </a:spcBef>
              <a:spcAft>
                <a:spcPts val="0"/>
              </a:spcAft>
              <a:buClrTx/>
              <a:buSzTx/>
              <a:buFont typeface="Arial"/>
              <a:buChar char="•"/>
              <a:tabLst/>
              <a:defRPr sz="950"/>
            </a:lvl4pPr>
            <a:lvl5pPr marL="2000250" indent="-171450">
              <a:buFont typeface="Courier New"/>
              <a:buChar char="o"/>
              <a:defRPr sz="900"/>
            </a:lvl5pPr>
          </a:lstStyle>
          <a:p>
            <a:pPr lvl="0"/>
            <a:r>
              <a:rPr lang="en-US" dirty="0" smtClean="0"/>
              <a:t>First Level Arial 11 Point Regular</a:t>
            </a:r>
          </a:p>
          <a:p>
            <a:pPr lvl="1"/>
            <a:r>
              <a:rPr lang="en-US" dirty="0" smtClean="0"/>
              <a:t>Second Level Arial 10.5 point Regular</a:t>
            </a:r>
          </a:p>
          <a:p>
            <a:pPr marL="1200150" marR="0" lvl="2" indent="-285750" algn="l" defTabSz="457200" rtl="0" eaLnBrk="1" fontAlgn="auto" latinLnBrk="0" hangingPunct="1">
              <a:lnSpc>
                <a:spcPct val="100000"/>
              </a:lnSpc>
              <a:spcBef>
                <a:spcPct val="20000"/>
              </a:spcBef>
              <a:spcAft>
                <a:spcPts val="0"/>
              </a:spcAft>
              <a:buClrTx/>
              <a:buSzTx/>
              <a:buFont typeface="Courier New"/>
              <a:buChar char="o"/>
              <a:tabLst/>
              <a:defRPr/>
            </a:pPr>
            <a:r>
              <a:rPr lang="en-US" dirty="0" smtClean="0"/>
              <a:t>Third Level Arial 10 point Regular</a:t>
            </a:r>
          </a:p>
          <a:p>
            <a:pPr marL="1657350" marR="0" lvl="3"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Fourth Level Arial 9.5 point Regular</a:t>
            </a:r>
          </a:p>
          <a:p>
            <a:pPr lvl="4"/>
            <a:r>
              <a:rPr lang="en-US" dirty="0" smtClean="0"/>
              <a:t>Fifth Level Arial 9 point Regular</a:t>
            </a:r>
          </a:p>
        </p:txBody>
      </p:sp>
      <p:sp>
        <p:nvSpPr>
          <p:cNvPr id="17" name="Content Placeholder 2"/>
          <p:cNvSpPr>
            <a:spLocks noGrp="1"/>
          </p:cNvSpPr>
          <p:nvPr>
            <p:ph idx="14" hasCustomPrompt="1"/>
          </p:nvPr>
        </p:nvSpPr>
        <p:spPr>
          <a:xfrm>
            <a:off x="4760114" y="1213338"/>
            <a:ext cx="4114258" cy="4956907"/>
          </a:xfrm>
          <a:prstGeom prst="rect">
            <a:avLst/>
          </a:prstGeom>
        </p:spPr>
        <p:txBody>
          <a:bodyPr/>
          <a:lstStyle>
            <a:lvl1pPr marL="0" indent="0">
              <a:buNone/>
              <a:defRPr sz="1100" baseline="0"/>
            </a:lvl1pPr>
            <a:lvl2pPr marL="742950" indent="-285750">
              <a:buFont typeface="Arial"/>
              <a:buChar char="•"/>
              <a:defRPr sz="1050"/>
            </a:lvl2pPr>
            <a:lvl3pPr marL="1200150" marR="0" indent="-285750" algn="l" defTabSz="457200" rtl="0" eaLnBrk="1" fontAlgn="auto" latinLnBrk="0" hangingPunct="1">
              <a:lnSpc>
                <a:spcPct val="100000"/>
              </a:lnSpc>
              <a:spcBef>
                <a:spcPct val="20000"/>
              </a:spcBef>
              <a:spcAft>
                <a:spcPts val="0"/>
              </a:spcAft>
              <a:buClrTx/>
              <a:buSzTx/>
              <a:buFont typeface="Courier New"/>
              <a:buChar char="o"/>
              <a:tabLst/>
              <a:defRPr sz="1000"/>
            </a:lvl3pPr>
            <a:lvl4pPr marL="1657350" marR="0" indent="-285750" algn="l" defTabSz="457200" rtl="0" eaLnBrk="1" fontAlgn="auto" latinLnBrk="0" hangingPunct="1">
              <a:lnSpc>
                <a:spcPct val="100000"/>
              </a:lnSpc>
              <a:spcBef>
                <a:spcPct val="20000"/>
              </a:spcBef>
              <a:spcAft>
                <a:spcPts val="0"/>
              </a:spcAft>
              <a:buClrTx/>
              <a:buSzTx/>
              <a:buFont typeface="Arial"/>
              <a:buChar char="•"/>
              <a:tabLst/>
              <a:defRPr sz="950"/>
            </a:lvl4pPr>
            <a:lvl5pPr marL="2000250" indent="-171450">
              <a:buFont typeface="Courier New"/>
              <a:buChar char="o"/>
              <a:defRPr sz="900"/>
            </a:lvl5pPr>
          </a:lstStyle>
          <a:p>
            <a:pPr lvl="0"/>
            <a:r>
              <a:rPr lang="en-US" dirty="0" smtClean="0"/>
              <a:t>First Level Arial 11 Point Regular</a:t>
            </a:r>
          </a:p>
          <a:p>
            <a:pPr lvl="1"/>
            <a:r>
              <a:rPr lang="en-US" dirty="0" smtClean="0"/>
              <a:t>Second Level Arial 10.5 point Regular</a:t>
            </a:r>
          </a:p>
          <a:p>
            <a:pPr marL="1200150" marR="0" lvl="2" indent="-285750" algn="l" defTabSz="457200" rtl="0" eaLnBrk="1" fontAlgn="auto" latinLnBrk="0" hangingPunct="1">
              <a:lnSpc>
                <a:spcPct val="100000"/>
              </a:lnSpc>
              <a:spcBef>
                <a:spcPct val="20000"/>
              </a:spcBef>
              <a:spcAft>
                <a:spcPts val="0"/>
              </a:spcAft>
              <a:buClrTx/>
              <a:buSzTx/>
              <a:buFont typeface="Courier New"/>
              <a:buChar char="o"/>
              <a:tabLst/>
              <a:defRPr/>
            </a:pPr>
            <a:r>
              <a:rPr lang="en-US" dirty="0" smtClean="0"/>
              <a:t>Third Level Arial 10 point Regular</a:t>
            </a:r>
          </a:p>
          <a:p>
            <a:pPr marL="1657350" marR="0" lvl="3"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Fourth Level Arial 9.5 point Regular</a:t>
            </a:r>
          </a:p>
          <a:p>
            <a:pPr lvl="4"/>
            <a:r>
              <a:rPr lang="en-US" dirty="0" smtClean="0"/>
              <a:t>Fifth Level Arial 9 point Regular</a:t>
            </a:r>
          </a:p>
        </p:txBody>
      </p:sp>
    </p:spTree>
    <p:extLst>
      <p:ext uri="{BB962C8B-B14F-4D97-AF65-F5344CB8AC3E}">
        <p14:creationId xmlns:p14="http://schemas.microsoft.com/office/powerpoint/2010/main" val="1236655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99480" y="-9774"/>
            <a:ext cx="8571958" cy="607652"/>
          </a:xfrm>
          <a:prstGeom prst="rect">
            <a:avLst/>
          </a:prstGeom>
        </p:spPr>
        <p:txBody>
          <a:bodyPr vert="horz" lIns="91440" tIns="45720" rIns="91440" bIns="45720" rtlCol="0" anchor="ctr">
            <a:normAutofit/>
          </a:bodyPr>
          <a:lstStyle>
            <a:lvl1pPr>
              <a:defRPr/>
            </a:lvl1pPr>
          </a:lstStyle>
          <a:p>
            <a:r>
              <a:rPr lang="en-US" dirty="0" smtClean="0"/>
              <a:t>Page Header Arial 18 Point Regular</a:t>
            </a:r>
            <a:endParaRPr lang="en-US" dirty="0"/>
          </a:p>
        </p:txBody>
      </p:sp>
      <p:sp>
        <p:nvSpPr>
          <p:cNvPr id="13"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sp>
        <p:nvSpPr>
          <p:cNvPr id="6" name="Content Placeholder 2"/>
          <p:cNvSpPr>
            <a:spLocks noGrp="1"/>
          </p:cNvSpPr>
          <p:nvPr>
            <p:ph idx="1" hasCustomPrompt="1"/>
          </p:nvPr>
        </p:nvSpPr>
        <p:spPr>
          <a:xfrm>
            <a:off x="299480" y="1197708"/>
            <a:ext cx="5863927" cy="4956907"/>
          </a:xfrm>
          <a:prstGeom prst="rect">
            <a:avLst/>
          </a:prstGeom>
        </p:spPr>
        <p:txBody>
          <a:bodyPr/>
          <a:lstStyle>
            <a:lvl1pPr marL="0" indent="0">
              <a:buNone/>
              <a:defRPr sz="1100" baseline="0"/>
            </a:lvl1pPr>
            <a:lvl2pPr marL="742950" indent="-285750">
              <a:buFont typeface="Arial"/>
              <a:buChar char="•"/>
              <a:defRPr sz="1050"/>
            </a:lvl2pPr>
            <a:lvl3pPr marL="1200150" marR="0" indent="-285750" algn="l" defTabSz="457200" rtl="0" eaLnBrk="1" fontAlgn="auto" latinLnBrk="0" hangingPunct="1">
              <a:lnSpc>
                <a:spcPct val="100000"/>
              </a:lnSpc>
              <a:spcBef>
                <a:spcPct val="20000"/>
              </a:spcBef>
              <a:spcAft>
                <a:spcPts val="0"/>
              </a:spcAft>
              <a:buClrTx/>
              <a:buSzTx/>
              <a:buFont typeface="Courier New"/>
              <a:buChar char="o"/>
              <a:tabLst/>
              <a:defRPr sz="1000"/>
            </a:lvl3pPr>
            <a:lvl4pPr marL="1657350" marR="0" indent="-285750" algn="l" defTabSz="457200" rtl="0" eaLnBrk="1" fontAlgn="auto" latinLnBrk="0" hangingPunct="1">
              <a:lnSpc>
                <a:spcPct val="100000"/>
              </a:lnSpc>
              <a:spcBef>
                <a:spcPct val="20000"/>
              </a:spcBef>
              <a:spcAft>
                <a:spcPts val="0"/>
              </a:spcAft>
              <a:buClrTx/>
              <a:buSzTx/>
              <a:buFont typeface="Arial"/>
              <a:buChar char="•"/>
              <a:tabLst/>
              <a:defRPr sz="950"/>
            </a:lvl4pPr>
            <a:lvl5pPr marL="2000250" indent="-171450">
              <a:buFont typeface="Courier New"/>
              <a:buChar char="o"/>
              <a:defRPr sz="900"/>
            </a:lvl5pPr>
          </a:lstStyle>
          <a:p>
            <a:pPr lvl="0"/>
            <a:r>
              <a:rPr lang="en-US" dirty="0" smtClean="0"/>
              <a:t>First Level Arial 11 Point Regular</a:t>
            </a:r>
          </a:p>
          <a:p>
            <a:pPr lvl="1"/>
            <a:r>
              <a:rPr lang="en-US" dirty="0" smtClean="0"/>
              <a:t>Second Level Arial 10.5 point Regular</a:t>
            </a:r>
          </a:p>
          <a:p>
            <a:pPr marL="1200150" marR="0" lvl="2" indent="-285750" algn="l" defTabSz="457200" rtl="0" eaLnBrk="1" fontAlgn="auto" latinLnBrk="0" hangingPunct="1">
              <a:lnSpc>
                <a:spcPct val="100000"/>
              </a:lnSpc>
              <a:spcBef>
                <a:spcPct val="20000"/>
              </a:spcBef>
              <a:spcAft>
                <a:spcPts val="0"/>
              </a:spcAft>
              <a:buClrTx/>
              <a:buSzTx/>
              <a:buFont typeface="Courier New"/>
              <a:buChar char="o"/>
              <a:tabLst/>
              <a:defRPr/>
            </a:pPr>
            <a:r>
              <a:rPr lang="en-US" dirty="0" smtClean="0"/>
              <a:t>Third Level Arial 10 point Regular</a:t>
            </a:r>
          </a:p>
          <a:p>
            <a:pPr marL="1657350" marR="0" lvl="3"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Fourth Level Arial 9.5 point Regular</a:t>
            </a:r>
          </a:p>
          <a:p>
            <a:pPr lvl="4"/>
            <a:r>
              <a:rPr lang="en-US" dirty="0" smtClean="0"/>
              <a:t>Fifth Level Arial 9 point Regular</a:t>
            </a:r>
          </a:p>
        </p:txBody>
      </p:sp>
      <p:pic>
        <p:nvPicPr>
          <p:cNvPr id="7" name="Picture 6" descr="sample-p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4252" y="1191582"/>
            <a:ext cx="2700699" cy="4056819"/>
          </a:xfrm>
          <a:prstGeom prst="rect">
            <a:avLst/>
          </a:prstGeom>
        </p:spPr>
      </p:pic>
    </p:spTree>
    <p:extLst>
      <p:ext uri="{BB962C8B-B14F-4D97-AF65-F5344CB8AC3E}">
        <p14:creationId xmlns:p14="http://schemas.microsoft.com/office/powerpoint/2010/main" val="1142346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99480" y="-9774"/>
            <a:ext cx="8571958" cy="607652"/>
          </a:xfrm>
          <a:prstGeom prst="rect">
            <a:avLst/>
          </a:prstGeom>
        </p:spPr>
        <p:txBody>
          <a:bodyPr vert="horz" lIns="91440" tIns="45720" rIns="91440" bIns="45720" rtlCol="0" anchor="ctr">
            <a:normAutofit/>
          </a:bodyPr>
          <a:lstStyle>
            <a:lvl1pPr>
              <a:defRPr/>
            </a:lvl1pPr>
          </a:lstStyle>
          <a:p>
            <a:r>
              <a:rPr lang="en-US" dirty="0" smtClean="0"/>
              <a:t>Page Header Arial 18 Point Regular</a:t>
            </a:r>
            <a:endParaRPr lang="en-US" dirty="0"/>
          </a:p>
        </p:txBody>
      </p:sp>
      <p:sp>
        <p:nvSpPr>
          <p:cNvPr id="12" name="Text Placeholder 2"/>
          <p:cNvSpPr>
            <a:spLocks noGrp="1"/>
          </p:cNvSpPr>
          <p:nvPr>
            <p:ph idx="14" hasCustomPrompt="1"/>
          </p:nvPr>
        </p:nvSpPr>
        <p:spPr>
          <a:xfrm>
            <a:off x="299475" y="754480"/>
            <a:ext cx="8598339" cy="450067"/>
          </a:xfrm>
          <a:prstGeom prst="rect">
            <a:avLst/>
          </a:prstGeom>
        </p:spPr>
        <p:txBody>
          <a:bodyPr vert="horz" lIns="91440" tIns="45720" rIns="91440" bIns="45720" rtlCol="0">
            <a:normAutofit/>
          </a:bodyPr>
          <a:lstStyle>
            <a:lvl1pPr marL="0" indent="0">
              <a:buFont typeface="Arial"/>
              <a:buNone/>
              <a:defRPr sz="1600">
                <a:solidFill>
                  <a:srgbClr val="000000"/>
                </a:solidFill>
              </a:defRPr>
            </a:lvl1pPr>
          </a:lstStyle>
          <a:p>
            <a:pPr lvl="0"/>
            <a:r>
              <a:rPr lang="en-US" dirty="0" smtClean="0"/>
              <a:t>Paragraph Header Arial 16 Point Regular</a:t>
            </a:r>
          </a:p>
          <a:p>
            <a:pPr lvl="0"/>
            <a:endParaRPr lang="en-US" dirty="0"/>
          </a:p>
        </p:txBody>
      </p:sp>
      <p:sp>
        <p:nvSpPr>
          <p:cNvPr id="13"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pic>
        <p:nvPicPr>
          <p:cNvPr id="6" name="Picture 5" descr="Topolog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487" y="1520873"/>
            <a:ext cx="8811551" cy="4220501"/>
          </a:xfrm>
          <a:prstGeom prst="rect">
            <a:avLst/>
          </a:prstGeom>
        </p:spPr>
      </p:pic>
    </p:spTree>
    <p:extLst>
      <p:ext uri="{BB962C8B-B14F-4D97-AF65-F5344CB8AC3E}">
        <p14:creationId xmlns:p14="http://schemas.microsoft.com/office/powerpoint/2010/main" val="26496609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2D585-1649-435A-B32F-956C9828A476}" type="datetimeFigureOut">
              <a:rPr lang="en-US" smtClean="0"/>
              <a:t>6/27/2014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CD8C2D-E52A-4113-B0FC-2C9C13065E2C}" type="slidenum">
              <a:rPr lang="en-US" smtClean="0"/>
              <a:t>‹#›</a:t>
            </a:fld>
            <a:endParaRPr lang="en-US"/>
          </a:p>
        </p:txBody>
      </p:sp>
    </p:spTree>
    <p:extLst>
      <p:ext uri="{BB962C8B-B14F-4D97-AF65-F5344CB8AC3E}">
        <p14:creationId xmlns:p14="http://schemas.microsoft.com/office/powerpoint/2010/main" val="908696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8210717" y="6514484"/>
            <a:ext cx="184731" cy="369332"/>
          </a:xfrm>
          <a:prstGeom prst="rect">
            <a:avLst/>
          </a:prstGeom>
          <a:noFill/>
        </p:spPr>
        <p:txBody>
          <a:bodyPr wrap="none" rtlCol="0">
            <a:spAutoFit/>
          </a:bodyPr>
          <a:lstStyle/>
          <a:p>
            <a:endParaRPr lang="en-US" dirty="0"/>
          </a:p>
        </p:txBody>
      </p:sp>
      <p:sp>
        <p:nvSpPr>
          <p:cNvPr id="7"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pic>
        <p:nvPicPr>
          <p:cNvPr id="9" name="Picture 8" descr="logo-mai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1011" y="4334608"/>
            <a:ext cx="2671318" cy="1293032"/>
          </a:xfrm>
          <a:prstGeom prst="rect">
            <a:avLst/>
          </a:prstGeom>
        </p:spPr>
      </p:pic>
      <p:pic>
        <p:nvPicPr>
          <p:cNvPr id="11"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rot="5400000">
            <a:off x="2807359" y="1788766"/>
            <a:ext cx="857201" cy="64719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043155" y="4475881"/>
            <a:ext cx="74445" cy="10701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3247875" y="4425081"/>
            <a:ext cx="74445" cy="10701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83361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2" descr="\\psf\Home\Desktop\gray.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65698" y="0"/>
            <a:ext cx="27018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99274" y="4485882"/>
            <a:ext cx="5769384" cy="459847"/>
          </a:xfrm>
          <a:prstGeom prst="rect">
            <a:avLst/>
          </a:prstGeom>
        </p:spPr>
        <p:txBody>
          <a:bodyPr vert="horz" lIns="91440" tIns="45720" rIns="91440" bIns="45720" rtlCol="0" anchor="ctr">
            <a:normAutofit/>
          </a:bodyPr>
          <a:lstStyle/>
          <a:p>
            <a:r>
              <a:rPr lang="en-US" dirty="0" smtClean="0"/>
              <a:t>Presentation / Section Title 20 Point Arial Regular</a:t>
            </a:r>
            <a:endParaRPr lang="en-US" dirty="0"/>
          </a:p>
        </p:txBody>
      </p:sp>
      <p:sp>
        <p:nvSpPr>
          <p:cNvPr id="3" name="Text Placeholder 2"/>
          <p:cNvSpPr>
            <a:spLocks noGrp="1"/>
          </p:cNvSpPr>
          <p:nvPr>
            <p:ph type="body" idx="1"/>
          </p:nvPr>
        </p:nvSpPr>
        <p:spPr>
          <a:xfrm>
            <a:off x="1624058" y="5151540"/>
            <a:ext cx="4627833" cy="414363"/>
          </a:xfrm>
          <a:prstGeom prst="rect">
            <a:avLst/>
          </a:prstGeom>
        </p:spPr>
        <p:txBody>
          <a:bodyPr vert="horz" lIns="91440" tIns="45720" rIns="91440" bIns="45720" rtlCol="0">
            <a:normAutofit/>
          </a:bodyPr>
          <a:lstStyle/>
          <a:p>
            <a:pPr lvl="0"/>
            <a:r>
              <a:rPr lang="en-US" dirty="0" smtClean="0"/>
              <a:t>Sub-title or Caption 14 Point Arial Regular</a:t>
            </a:r>
          </a:p>
        </p:txBody>
      </p:sp>
      <p:sp>
        <p:nvSpPr>
          <p:cNvPr id="12"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pic>
        <p:nvPicPr>
          <p:cNvPr id="10" name="Picture 2" descr="\\psf\Home\Desktop\gray.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2" y="4443048"/>
            <a:ext cx="308199" cy="1158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sf\Home\Desktop\color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7711932" y="5414173"/>
            <a:ext cx="209347" cy="2701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XIA_Logo_New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4374" y="4449206"/>
            <a:ext cx="2229770" cy="1037193"/>
          </a:xfrm>
          <a:prstGeom prst="rect">
            <a:avLst/>
          </a:prstGeom>
        </p:spPr>
      </p:pic>
    </p:spTree>
    <p:extLst>
      <p:ext uri="{BB962C8B-B14F-4D97-AF65-F5344CB8AC3E}">
        <p14:creationId xmlns:p14="http://schemas.microsoft.com/office/powerpoint/2010/main" val="155109633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r" defTabSz="457200" rtl="0" eaLnBrk="1" latinLnBrk="0" hangingPunct="1">
        <a:spcBef>
          <a:spcPct val="0"/>
        </a:spcBef>
        <a:buNone/>
        <a:defRPr sz="2000" kern="1200">
          <a:solidFill>
            <a:schemeClr val="tx1"/>
          </a:solidFill>
          <a:latin typeface="Arial"/>
          <a:ea typeface="+mj-ea"/>
          <a:cs typeface="Arial"/>
        </a:defRPr>
      </a:lvl1pPr>
    </p:titleStyle>
    <p:bodyStyle>
      <a:lvl1pPr marL="0" indent="0" algn="r" defTabSz="457200" rtl="0" eaLnBrk="1" latinLnBrk="0" hangingPunct="1">
        <a:spcBef>
          <a:spcPct val="20000"/>
        </a:spcBef>
        <a:buFont typeface="Arial"/>
        <a:buNone/>
        <a:defRPr sz="1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psf\Home\Desktop\gray.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 y="0"/>
            <a:ext cx="9144001" cy="597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9480" y="-9774"/>
            <a:ext cx="8571958" cy="607652"/>
          </a:xfrm>
          <a:prstGeom prst="rect">
            <a:avLst/>
          </a:prstGeom>
        </p:spPr>
        <p:txBody>
          <a:bodyPr vert="horz" lIns="91440" tIns="45720" rIns="91440" bIns="45720" rtlCol="0" anchor="ctr">
            <a:normAutofit/>
          </a:bodyPr>
          <a:lstStyle/>
          <a:p>
            <a:r>
              <a:rPr lang="en-US" dirty="0" smtClean="0"/>
              <a:t>Page Header Arial 18 Point Regular</a:t>
            </a:r>
            <a:endParaRPr lang="en-US" dirty="0"/>
          </a:p>
        </p:txBody>
      </p:sp>
      <p:sp>
        <p:nvSpPr>
          <p:cNvPr id="6"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a:t>
            </a:fld>
            <a:endParaRPr lang="en-US" dirty="0"/>
          </a:p>
        </p:txBody>
      </p:sp>
      <p:pic>
        <p:nvPicPr>
          <p:cNvPr id="19" name="Picture 2" descr="\\psf\Home\Desktop\colors.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0800000" flipV="1">
            <a:off x="0" y="0"/>
            <a:ext cx="163952" cy="594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main.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96039" y="6276872"/>
            <a:ext cx="920211" cy="445422"/>
          </a:xfrm>
          <a:prstGeom prst="rect">
            <a:avLst/>
          </a:prstGeom>
        </p:spPr>
      </p:pic>
    </p:spTree>
    <p:extLst>
      <p:ext uri="{BB962C8B-B14F-4D97-AF65-F5344CB8AC3E}">
        <p14:creationId xmlns:p14="http://schemas.microsoft.com/office/powerpoint/2010/main" val="8989958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2" r:id="rId3"/>
    <p:sldLayoutId id="2147483684" r:id="rId4"/>
    <p:sldLayoutId id="2147483685" r:id="rId5"/>
  </p:sldLayoutIdLst>
  <p:timing>
    <p:tnLst>
      <p:par>
        <p:cTn id="1" dur="indefinite" restart="never" nodeType="tmRoot"/>
      </p:par>
    </p:tnLst>
  </p:timing>
  <p:txStyles>
    <p:titleStyle>
      <a:lvl1pPr algn="l" defTabSz="457200" rtl="0" eaLnBrk="1" latinLnBrk="0" hangingPunct="1">
        <a:spcBef>
          <a:spcPct val="0"/>
        </a:spcBef>
        <a:buNone/>
        <a:defRPr sz="1800" b="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objectmentor.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en.wikipedia.org/wiki/Entropy_(information_theor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1</a:t>
            </a:fld>
            <a:endParaRPr lang="en-US" dirty="0"/>
          </a:p>
        </p:txBody>
      </p:sp>
    </p:spTree>
    <p:extLst>
      <p:ext uri="{BB962C8B-B14F-4D97-AF65-F5344CB8AC3E}">
        <p14:creationId xmlns:p14="http://schemas.microsoft.com/office/powerpoint/2010/main" val="325771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dirty="0" smtClean="0"/>
              <a:t>Pre-conditions</a:t>
            </a:r>
          </a:p>
          <a:p>
            <a:r>
              <a:rPr lang="en-US" sz="2400" dirty="0" smtClean="0">
                <a:solidFill>
                  <a:schemeClr val="accent1"/>
                </a:solidFill>
              </a:rPr>
              <a:t>Post-conditions</a:t>
            </a:r>
          </a:p>
          <a:p>
            <a:r>
              <a:rPr lang="en-US" sz="2400" dirty="0" smtClean="0"/>
              <a:t>Invariants</a:t>
            </a:r>
            <a:endParaRPr lang="en-US" sz="2400" dirty="0" smtClean="0">
              <a:solidFill>
                <a:srgbClr val="FF0000"/>
              </a:solidFill>
            </a:endParaRPr>
          </a:p>
        </p:txBody>
      </p:sp>
    </p:spTree>
    <p:extLst>
      <p:ext uri="{BB962C8B-B14F-4D97-AF65-F5344CB8AC3E}">
        <p14:creationId xmlns:p14="http://schemas.microsoft.com/office/powerpoint/2010/main" val="20438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Rectangle constraints (</a:t>
            </a:r>
            <a:r>
              <a:rPr lang="en-US" dirty="0" err="1" smtClean="0"/>
              <a:t>SetHeight</a:t>
            </a:r>
            <a:r>
              <a:rPr lang="en-US" dirty="0" smtClean="0"/>
              <a: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dirty="0" smtClean="0"/>
              <a:t>Pre-conditions</a:t>
            </a:r>
          </a:p>
          <a:p>
            <a:pPr lvl="1"/>
            <a:r>
              <a:rPr lang="en-US" sz="2400" dirty="0"/>
              <a:t>H</a:t>
            </a:r>
            <a:r>
              <a:rPr lang="en-US" sz="2400" dirty="0" smtClean="0"/>
              <a:t>eight needs to be a positive integer</a:t>
            </a:r>
          </a:p>
          <a:p>
            <a:pPr lvl="1"/>
            <a:r>
              <a:rPr lang="en-US" sz="2400" dirty="0" smtClean="0"/>
              <a:t>And in a predefined range (between 1 and 1000)</a:t>
            </a:r>
          </a:p>
          <a:p>
            <a:r>
              <a:rPr lang="en-US" sz="2400" dirty="0" smtClean="0">
                <a:solidFill>
                  <a:schemeClr val="accent1"/>
                </a:solidFill>
              </a:rPr>
              <a:t>Post-conditions</a:t>
            </a:r>
          </a:p>
          <a:p>
            <a:pPr lvl="1"/>
            <a:r>
              <a:rPr lang="en-US" sz="2400" dirty="0" smtClean="0">
                <a:solidFill>
                  <a:schemeClr val="accent1"/>
                </a:solidFill>
              </a:rPr>
              <a:t>The rectangle will have the specified height</a:t>
            </a:r>
          </a:p>
          <a:p>
            <a:r>
              <a:rPr lang="en-US" sz="2400" dirty="0" smtClean="0"/>
              <a:t>Invariants</a:t>
            </a:r>
          </a:p>
          <a:p>
            <a:pPr lvl="1"/>
            <a:r>
              <a:rPr lang="en-US" sz="2400" dirty="0">
                <a:solidFill>
                  <a:srgbClr val="FF0000"/>
                </a:solidFill>
              </a:rPr>
              <a:t>W</a:t>
            </a:r>
            <a:r>
              <a:rPr lang="en-US" sz="2400" dirty="0" smtClean="0">
                <a:solidFill>
                  <a:srgbClr val="FF0000"/>
                </a:solidFill>
              </a:rPr>
              <a:t>idth remains unchanged</a:t>
            </a:r>
          </a:p>
        </p:txBody>
      </p:sp>
    </p:spTree>
    <p:extLst>
      <p:ext uri="{BB962C8B-B14F-4D97-AF65-F5344CB8AC3E}">
        <p14:creationId xmlns:p14="http://schemas.microsoft.com/office/powerpoint/2010/main" val="282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i="1" dirty="0" smtClean="0"/>
              <a:t>Pre-conditions</a:t>
            </a:r>
            <a:r>
              <a:rPr lang="en-US" sz="2400" dirty="0" smtClean="0"/>
              <a:t> cannot </a:t>
            </a:r>
            <a:r>
              <a:rPr lang="en-US" sz="2400" dirty="0"/>
              <a:t>be strengthened in a subtype</a:t>
            </a:r>
            <a:endParaRPr lang="en-US" sz="2400" dirty="0" smtClean="0"/>
          </a:p>
          <a:p>
            <a:r>
              <a:rPr lang="en-US" sz="2400" i="1" dirty="0" smtClean="0">
                <a:solidFill>
                  <a:schemeClr val="accent1"/>
                </a:solidFill>
              </a:rPr>
              <a:t>Post-conditions</a:t>
            </a:r>
            <a:r>
              <a:rPr lang="en-US" sz="2400" dirty="0" smtClean="0">
                <a:solidFill>
                  <a:schemeClr val="accent1"/>
                </a:solidFill>
              </a:rPr>
              <a:t> cannot </a:t>
            </a:r>
            <a:r>
              <a:rPr lang="en-US" sz="2400" dirty="0">
                <a:solidFill>
                  <a:schemeClr val="accent1"/>
                </a:solidFill>
              </a:rPr>
              <a:t>be weakened in a subtype</a:t>
            </a:r>
            <a:endParaRPr lang="en-US" sz="2400" dirty="0" smtClean="0">
              <a:solidFill>
                <a:schemeClr val="accent1"/>
              </a:solidFill>
            </a:endParaRPr>
          </a:p>
          <a:p>
            <a:r>
              <a:rPr lang="en-US" sz="2400" i="1" dirty="0" smtClean="0"/>
              <a:t>Invariants</a:t>
            </a:r>
            <a:r>
              <a:rPr lang="en-US" sz="2400" dirty="0" smtClean="0"/>
              <a:t> of </a:t>
            </a:r>
            <a:r>
              <a:rPr lang="en-US" sz="2400" dirty="0"/>
              <a:t>the supertype must be preserved in a subtype</a:t>
            </a:r>
            <a:endParaRPr lang="en-US" sz="2400" dirty="0" smtClean="0">
              <a:solidFill>
                <a:srgbClr val="FF0000"/>
              </a:solidFill>
            </a:endParaRPr>
          </a:p>
        </p:txBody>
      </p:sp>
    </p:spTree>
    <p:extLst>
      <p:ext uri="{BB962C8B-B14F-4D97-AF65-F5344CB8AC3E}">
        <p14:creationId xmlns:p14="http://schemas.microsoft.com/office/powerpoint/2010/main" val="10865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708031"/>
            <a:ext cx="8229600" cy="1143000"/>
          </a:xfrm>
        </p:spPr>
        <p:txBody>
          <a:bodyPr>
            <a:normAutofit/>
          </a:bodyPr>
          <a:lstStyle/>
          <a:p>
            <a:pPr algn="ctr"/>
            <a:r>
              <a:rPr lang="en-US" sz="3200" dirty="0" smtClean="0">
                <a:solidFill>
                  <a:srgbClr val="92D050"/>
                </a:solidFill>
              </a:rPr>
              <a:t>Design Entropy</a:t>
            </a:r>
            <a:endParaRPr lang="en-US" sz="3200" dirty="0">
              <a:solidFill>
                <a:srgbClr val="92D050"/>
              </a:solidFill>
            </a:endParaRPr>
          </a:p>
        </p:txBody>
      </p:sp>
    </p:spTree>
    <p:extLst>
      <p:ext uri="{BB962C8B-B14F-4D97-AF65-F5344CB8AC3E}">
        <p14:creationId xmlns:p14="http://schemas.microsoft.com/office/powerpoint/2010/main" val="360166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Entropy (information theory)</a:t>
            </a:r>
            <a:endParaRPr lang="en-US" dirty="0"/>
          </a:p>
        </p:txBody>
      </p:sp>
      <p:sp>
        <p:nvSpPr>
          <p:cNvPr id="3" name="Content Placeholder 2"/>
          <p:cNvSpPr>
            <a:spLocks noGrp="1"/>
          </p:cNvSpPr>
          <p:nvPr>
            <p:ph idx="1"/>
          </p:nvPr>
        </p:nvSpPr>
        <p:spPr/>
        <p:txBody>
          <a:bodyPr/>
          <a:lstStyle/>
          <a:p>
            <a:r>
              <a:rPr lang="en-US" sz="2400" dirty="0" smtClean="0">
                <a:solidFill>
                  <a:schemeClr val="accent1"/>
                </a:solidFill>
              </a:rPr>
              <a:t>Shannon entropy</a:t>
            </a:r>
            <a:r>
              <a:rPr lang="en-US" sz="2400" dirty="0"/>
              <a:t> is a measure of the uncertainty associated with a </a:t>
            </a:r>
            <a:r>
              <a:rPr lang="en-US" sz="2400" dirty="0" smtClean="0"/>
              <a:t>random variable</a:t>
            </a:r>
          </a:p>
          <a:p>
            <a:r>
              <a:rPr lang="en-US" sz="2400" dirty="0">
                <a:solidFill>
                  <a:schemeClr val="accent1"/>
                </a:solidFill>
              </a:rPr>
              <a:t>Shannon </a:t>
            </a:r>
            <a:r>
              <a:rPr lang="en-US" sz="2400" dirty="0" smtClean="0">
                <a:solidFill>
                  <a:schemeClr val="accent1"/>
                </a:solidFill>
              </a:rPr>
              <a:t>entropy </a:t>
            </a:r>
            <a:r>
              <a:rPr lang="en-US" sz="2400" dirty="0">
                <a:solidFill>
                  <a:schemeClr val="accent1"/>
                </a:solidFill>
              </a:rPr>
              <a:t>is typically measured in </a:t>
            </a:r>
            <a:r>
              <a:rPr lang="en-US" sz="2400" dirty="0" smtClean="0">
                <a:solidFill>
                  <a:schemeClr val="accent1"/>
                </a:solidFill>
              </a:rPr>
              <a:t>bits (</a:t>
            </a:r>
            <a:r>
              <a:rPr lang="en-US" sz="2400" dirty="0" smtClean="0">
                <a:solidFill>
                  <a:schemeClr val="tx2"/>
                </a:solidFill>
              </a:rPr>
              <a:t>base 2</a:t>
            </a:r>
            <a:r>
              <a:rPr lang="en-US" sz="2400" dirty="0" smtClean="0">
                <a:solidFill>
                  <a:schemeClr val="accent1"/>
                </a:solidFill>
              </a:rPr>
              <a:t>), nats (</a:t>
            </a:r>
            <a:r>
              <a:rPr lang="en-US" sz="2400" dirty="0" smtClean="0">
                <a:solidFill>
                  <a:schemeClr val="tx2"/>
                </a:solidFill>
              </a:rPr>
              <a:t>base </a:t>
            </a:r>
            <a:r>
              <a:rPr lang="en-US" sz="2400" i="1" dirty="0" smtClean="0">
                <a:solidFill>
                  <a:schemeClr val="tx2"/>
                </a:solidFill>
              </a:rPr>
              <a:t>e</a:t>
            </a:r>
            <a:r>
              <a:rPr lang="en-US" sz="2400" dirty="0" smtClean="0">
                <a:solidFill>
                  <a:schemeClr val="accent1"/>
                </a:solidFill>
              </a:rPr>
              <a:t>), bans (</a:t>
            </a:r>
            <a:r>
              <a:rPr lang="en-US" sz="2400" dirty="0" smtClean="0">
                <a:solidFill>
                  <a:schemeClr val="tx2"/>
                </a:solidFill>
              </a:rPr>
              <a:t>base 10</a:t>
            </a:r>
            <a:r>
              <a:rPr lang="en-US" sz="2400" dirty="0" smtClean="0">
                <a:solidFill>
                  <a:schemeClr val="accent1"/>
                </a:solidFill>
              </a:rPr>
              <a:t>)</a:t>
            </a:r>
          </a:p>
          <a:p>
            <a:r>
              <a:rPr lang="en-US" sz="2400" dirty="0"/>
              <a:t>A single toss of a </a:t>
            </a:r>
            <a:r>
              <a:rPr lang="en-US" sz="2400" dirty="0" smtClean="0"/>
              <a:t>fair coin</a:t>
            </a:r>
            <a:r>
              <a:rPr lang="en-US" sz="2400" dirty="0"/>
              <a:t> has an entropy of one </a:t>
            </a:r>
            <a:r>
              <a:rPr lang="en-US" sz="2400" dirty="0" smtClean="0"/>
              <a:t>bit</a:t>
            </a:r>
            <a:endParaRPr lang="en-US" sz="2400" dirty="0" smtClean="0">
              <a:solidFill>
                <a:schemeClr val="accent1"/>
              </a:solidFill>
            </a:endParaRPr>
          </a:p>
        </p:txBody>
      </p:sp>
    </p:spTree>
    <p:extLst>
      <p:ext uri="{BB962C8B-B14F-4D97-AF65-F5344CB8AC3E}">
        <p14:creationId xmlns:p14="http://schemas.microsoft.com/office/powerpoint/2010/main" val="193885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457200" y="1600201"/>
            <a:ext cx="8229600" cy="1371600"/>
          </a:xfrm>
        </p:spPr>
        <p:txBody>
          <a:bodyPr/>
          <a:lstStyle/>
          <a:p>
            <a:r>
              <a:rPr lang="en-US" sz="2400" dirty="0" smtClean="0"/>
              <a:t>For a random variable</a:t>
            </a:r>
            <a:r>
              <a:rPr lang="en-US" sz="2400" dirty="0"/>
              <a:t> </a:t>
            </a:r>
            <a:r>
              <a:rPr lang="en-US" sz="2400" b="1" dirty="0" smtClean="0">
                <a:solidFill>
                  <a:schemeClr val="accent1"/>
                </a:solidFill>
              </a:rPr>
              <a:t>X</a:t>
            </a:r>
            <a:r>
              <a:rPr lang="en-US" sz="2400" dirty="0" smtClean="0">
                <a:solidFill>
                  <a:schemeClr val="accent1"/>
                </a:solidFill>
              </a:rPr>
              <a:t> </a:t>
            </a:r>
            <a:r>
              <a:rPr lang="en-US" sz="2400" dirty="0" smtClean="0"/>
              <a:t>with </a:t>
            </a:r>
            <a:r>
              <a:rPr lang="en-US" sz="2400" dirty="0" smtClean="0">
                <a:solidFill>
                  <a:schemeClr val="accent1"/>
                </a:solidFill>
              </a:rPr>
              <a:t>n</a:t>
            </a:r>
            <a:r>
              <a:rPr lang="en-US" sz="2400" dirty="0"/>
              <a:t> </a:t>
            </a:r>
            <a:r>
              <a:rPr lang="en-US" sz="2400" dirty="0" smtClean="0"/>
              <a:t>outcomes (x</a:t>
            </a:r>
            <a:r>
              <a:rPr lang="en-US" sz="2400" baseline="-25000" dirty="0" smtClean="0"/>
              <a:t>1</a:t>
            </a:r>
            <a:r>
              <a:rPr lang="en-US" sz="2400" dirty="0" smtClean="0"/>
              <a:t>, x</a:t>
            </a:r>
            <a:r>
              <a:rPr lang="en-US" sz="2400" baseline="-25000" dirty="0" smtClean="0"/>
              <a:t>2</a:t>
            </a:r>
            <a:r>
              <a:rPr lang="en-US" sz="2400" dirty="0" smtClean="0"/>
              <a:t>, x</a:t>
            </a:r>
            <a:r>
              <a:rPr lang="en-US" sz="2400" baseline="-25000" dirty="0" smtClean="0"/>
              <a:t>3</a:t>
            </a:r>
            <a:r>
              <a:rPr lang="en-US" sz="2400" dirty="0" smtClean="0"/>
              <a:t>…, </a:t>
            </a:r>
            <a:r>
              <a:rPr lang="en-US" sz="2400" dirty="0" err="1" smtClean="0"/>
              <a:t>x</a:t>
            </a:r>
            <a:r>
              <a:rPr lang="en-US" sz="2400" baseline="-25000" dirty="0" err="1" smtClean="0"/>
              <a:t>n</a:t>
            </a:r>
            <a:r>
              <a:rPr lang="en-US" sz="2400" dirty="0" smtClean="0"/>
              <a:t>) </a:t>
            </a:r>
            <a:r>
              <a:rPr lang="en-US" sz="2400" dirty="0"/>
              <a:t>the </a:t>
            </a:r>
            <a:r>
              <a:rPr lang="en-US" sz="2400" dirty="0" smtClean="0"/>
              <a:t>Shannon entropy is:</a:t>
            </a:r>
            <a:endParaRPr lang="en-US" sz="2400" dirty="0"/>
          </a:p>
        </p:txBody>
      </p:sp>
      <p:sp>
        <p:nvSpPr>
          <p:cNvPr id="7" name="TextBox 6"/>
          <p:cNvSpPr txBox="1"/>
          <p:nvPr/>
        </p:nvSpPr>
        <p:spPr>
          <a:xfrm>
            <a:off x="2546091" y="4580638"/>
            <a:ext cx="4256020" cy="461665"/>
          </a:xfrm>
          <a:prstGeom prst="rect">
            <a:avLst/>
          </a:prstGeom>
          <a:noFill/>
        </p:spPr>
        <p:txBody>
          <a:bodyPr wrap="square" rtlCol="0">
            <a:spAutoFit/>
          </a:bodyPr>
          <a:lstStyle/>
          <a:p>
            <a:r>
              <a:rPr lang="en-US" sz="2400" dirty="0"/>
              <a:t>i</a:t>
            </a:r>
            <a:r>
              <a:rPr lang="en-US" sz="2400" dirty="0" smtClean="0"/>
              <a:t>s the probability of the outcome</a:t>
            </a:r>
            <a:endParaRPr lang="en-US" sz="2400"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838200" y="4587048"/>
            <a:ext cx="1066800" cy="461665"/>
          </a:xfrm>
          <a:prstGeom prst="rect">
            <a:avLst/>
          </a:prstGeom>
          <a:noFill/>
        </p:spPr>
        <p:txBody>
          <a:bodyPr wrap="square" rtlCol="0">
            <a:spAutoFit/>
          </a:bodyPr>
          <a:lstStyle/>
          <a:p>
            <a:r>
              <a:rPr lang="en-US" sz="2400" dirty="0" smtClean="0"/>
              <a:t>where</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2209800" y="3048000"/>
                <a:ext cx="4267200" cy="110055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a:rPr>
                        <m:t>𝐻</m:t>
                      </m:r>
                      <m:d>
                        <m:dPr>
                          <m:ctrlPr>
                            <a:rPr lang="en-US" sz="2400" b="0" i="1" smtClean="0">
                              <a:latin typeface="Cambria Math"/>
                            </a:rPr>
                          </m:ctrlPr>
                        </m:dPr>
                        <m:e>
                          <m:r>
                            <a:rPr lang="en-US" sz="2400" b="0" i="1" smtClean="0">
                              <a:latin typeface="Cambria Math"/>
                            </a:rPr>
                            <m:t>𝑋</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𝑛</m:t>
                          </m:r>
                        </m:sup>
                        <m:e>
                          <m:r>
                            <a:rPr lang="en-US" sz="2400" b="0" i="1" smtClean="0">
                              <a:latin typeface="Cambria Math"/>
                            </a:rPr>
                            <m:t>𝑝</m:t>
                          </m:r>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m:t>
                          </m:r>
                          <m:func>
                            <m:funcPr>
                              <m:ctrlPr>
                                <a:rPr lang="en-US" sz="2400" b="0" i="1" smtClean="0">
                                  <a:latin typeface="Cambria Math"/>
                                </a:rPr>
                              </m:ctrlPr>
                            </m:funcPr>
                            <m:fName>
                              <m:sSub>
                                <m:sSubPr>
                                  <m:ctrlPr>
                                    <a:rPr lang="en-US" sz="2400" b="0" i="1" smtClean="0">
                                      <a:latin typeface="Cambria Math"/>
                                    </a:rPr>
                                  </m:ctrlPr>
                                </m:sSubPr>
                                <m:e>
                                  <m:r>
                                    <m:rPr>
                                      <m:sty m:val="p"/>
                                    </m:rPr>
                                    <a:rPr lang="en-US" sz="2400" b="0" i="0" smtClean="0">
                                      <a:latin typeface="Cambria Math"/>
                                    </a:rPr>
                                    <m:t>log</m:t>
                                  </m:r>
                                </m:e>
                                <m:sub>
                                  <m:r>
                                    <a:rPr lang="en-US" sz="2400" b="0" i="1" smtClean="0">
                                      <a:latin typeface="Cambria Math"/>
                                    </a:rPr>
                                    <m:t>𝑏</m:t>
                                  </m:r>
                                </m:sub>
                              </m:sSub>
                            </m:fName>
                            <m:e>
                              <m:r>
                                <a:rPr lang="en-US" sz="2400" b="0" i="1" smtClean="0">
                                  <a:latin typeface="Cambria Math"/>
                                </a:rPr>
                                <m:t>𝑝</m:t>
                              </m:r>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m:t>
                              </m:r>
                            </m:e>
                          </m:func>
                        </m:e>
                      </m:nary>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209800" y="3048000"/>
                <a:ext cx="4267200" cy="110055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23152" y="4572000"/>
                <a:ext cx="9438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𝑝</m:t>
                      </m:r>
                      <m:d>
                        <m:dPr>
                          <m:ctrlPr>
                            <a:rPr lang="en-US" sz="2400"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𝑖</m:t>
                              </m:r>
                            </m:sub>
                          </m:sSub>
                        </m:e>
                      </m:d>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723152" y="4572000"/>
                <a:ext cx="943848" cy="461665"/>
              </a:xfrm>
              <a:prstGeom prst="rect">
                <a:avLst/>
              </a:prstGeom>
              <a:blipFill rotWithShape="1">
                <a:blip r:embed="rId3"/>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9711" y="4572000"/>
                <a:ext cx="5130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𝑥</m:t>
                          </m:r>
                        </m:e>
                        <m:sub>
                          <m:r>
                            <a:rPr lang="en-US" sz="2400" i="1">
                              <a:latin typeface="Cambria Math"/>
                            </a:rPr>
                            <m:t>𝑖</m:t>
                          </m:r>
                        </m:sub>
                      </m:sSub>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6649711" y="4572000"/>
                <a:ext cx="513089" cy="461665"/>
              </a:xfrm>
              <a:prstGeom prst="rect">
                <a:avLst/>
              </a:prstGeom>
              <a:blipFill rotWithShape="1">
                <a:blip r:embed="rId4"/>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23087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1828800"/>
              </a:xfrm>
            </p:spPr>
            <p:txBody>
              <a:bodyPr>
                <a:normAutofit/>
              </a:bodyPr>
              <a:lstStyle/>
              <a:p>
                <a:r>
                  <a:rPr lang="en-US" sz="2400" dirty="0" smtClean="0"/>
                  <a:t>How much information is required to store </a:t>
                </a:r>
              </a:p>
              <a:p>
                <a:pPr marL="0" indent="0">
                  <a:buNone/>
                </a:pPr>
                <a:r>
                  <a:rPr lang="en-US" sz="2400" dirty="0" smtClean="0"/>
                  <a:t>    X = {0, 1}. Consider </a:t>
                </a:r>
                <a14:m>
                  <m:oMath xmlns:m="http://schemas.openxmlformats.org/officeDocument/2006/math">
                    <m:r>
                      <a:rPr lang="en-US" sz="2400" b="0" i="1" smtClean="0">
                        <a:latin typeface="Cambria Math"/>
                      </a:rPr>
                      <m:t>𝑝</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e>
                    </m:d>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oMath>
                </a14:m>
                <a:r>
                  <a:rPr lang="en-US" sz="2400" dirty="0" smtClean="0"/>
                  <a:t> ?</a:t>
                </a:r>
              </a:p>
              <a:p>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1828800"/>
              </a:xfrm>
              <a:blipFill rotWithShape="1">
                <a:blip r:embed="rId2"/>
                <a:stretch>
                  <a:fillRect l="-1111" t="-2333"/>
                </a:stretch>
              </a:blipFill>
            </p:spPr>
            <p:txBody>
              <a:bodyPr/>
              <a:lstStyle/>
              <a:p>
                <a:r>
                  <a:rPr lang="en-US">
                    <a:noFill/>
                  </a:rPr>
                  <a:t> </a:t>
                </a:r>
              </a:p>
            </p:txBody>
          </p:sp>
        </mc:Fallback>
      </mc:AlternateContent>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2209800" y="3352800"/>
                <a:ext cx="3490397" cy="113063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400" b="0" i="1" smtClean="0">
                          <a:latin typeface="Cambria Math"/>
                        </a:rPr>
                        <m:t>𝐻</m:t>
                      </m:r>
                      <m:d>
                        <m:dPr>
                          <m:ctrlPr>
                            <a:rPr lang="en-US" sz="2400" b="0" i="1" smtClean="0">
                              <a:latin typeface="Cambria Math"/>
                            </a:rPr>
                          </m:ctrlPr>
                        </m:dPr>
                        <m:e>
                          <m:r>
                            <a:rPr lang="en-US" sz="2400" b="0" i="1" smtClean="0">
                              <a:latin typeface="Cambria Math"/>
                            </a:rPr>
                            <m:t>𝑋</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2</m:t>
                          </m:r>
                        </m:sup>
                        <m:e>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func>
                            <m:funcPr>
                              <m:ctrlPr>
                                <a:rPr lang="en-US" sz="2400" b="0" i="1" smtClean="0">
                                  <a:latin typeface="Cambria Math"/>
                                </a:rPr>
                              </m:ctrlPr>
                            </m:funcPr>
                            <m:fName>
                              <m:sSub>
                                <m:sSubPr>
                                  <m:ctrlPr>
                                    <a:rPr lang="en-US" sz="2400" b="0" i="1" smtClean="0">
                                      <a:latin typeface="Cambria Math"/>
                                    </a:rPr>
                                  </m:ctrlPr>
                                </m:sSubPr>
                                <m:e>
                                  <m:r>
                                    <m:rPr>
                                      <m:sty m:val="p"/>
                                    </m:rPr>
                                    <a:rPr lang="en-US" sz="2400" b="0" i="0" smtClean="0">
                                      <a:latin typeface="Cambria Math"/>
                                    </a:rPr>
                                    <m:t>log</m:t>
                                  </m:r>
                                </m:e>
                                <m:sub>
                                  <m:r>
                                    <a:rPr lang="en-US" sz="2400" b="0" i="1" smtClean="0">
                                      <a:latin typeface="Cambria Math"/>
                                    </a:rPr>
                                    <m:t>2</m:t>
                                  </m:r>
                                </m:sub>
                              </m:sSub>
                            </m:fName>
                            <m:e>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den>
                              </m:f>
                            </m:e>
                          </m:func>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09800" y="3352800"/>
                <a:ext cx="3490397" cy="1130631"/>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5400319" y="3729335"/>
            <a:ext cx="1152881" cy="461665"/>
          </a:xfrm>
          <a:prstGeom prst="rect">
            <a:avLst/>
          </a:prstGeom>
        </p:spPr>
        <p:txBody>
          <a:bodyPr wrap="none">
            <a:spAutoFit/>
          </a:bodyPr>
          <a:lstStyle/>
          <a:p>
            <a:pPr algn="ctr"/>
            <a:r>
              <a:rPr lang="en-US" sz="2400" dirty="0" smtClean="0"/>
              <a:t>= 1 (bit)</a:t>
            </a:r>
            <a:endParaRPr lang="en-US" sz="2400" dirty="0"/>
          </a:p>
        </p:txBody>
      </p:sp>
    </p:spTree>
    <p:extLst>
      <p:ext uri="{BB962C8B-B14F-4D97-AF65-F5344CB8AC3E}">
        <p14:creationId xmlns:p14="http://schemas.microsoft.com/office/powerpoint/2010/main" val="3983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1600200"/>
              </a:xfrm>
            </p:spPr>
            <p:txBody>
              <a:bodyPr>
                <a:normAutofit/>
              </a:bodyPr>
              <a:lstStyle/>
              <a:p>
                <a:r>
                  <a:rPr lang="en-US" sz="2400" dirty="0" smtClean="0"/>
                  <a:t>How much information is required for </a:t>
                </a:r>
              </a:p>
              <a:p>
                <a:pPr marL="0" indent="0">
                  <a:buNone/>
                </a:pPr>
                <a:r>
                  <a:rPr lang="en-US" sz="2400" dirty="0"/>
                  <a:t> </a:t>
                </a:r>
                <a:r>
                  <a:rPr lang="en-US" sz="2400" dirty="0" smtClean="0"/>
                  <a:t>   X = {00, 01, 10, 11}? Consider </a:t>
                </a:r>
                <a14:m>
                  <m:oMath xmlns:m="http://schemas.openxmlformats.org/officeDocument/2006/math">
                    <m:r>
                      <a:rPr lang="en-US" sz="2400" b="0" i="1" smtClean="0">
                        <a:latin typeface="Cambria Math"/>
                      </a:rPr>
                      <m:t>𝑝</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e>
                    </m:d>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4</m:t>
                        </m:r>
                      </m:den>
                    </m:f>
                    <m:r>
                      <a:rPr lang="en-US" sz="2400" b="0" i="1" smtClean="0">
                        <a:latin typeface="Cambria Math"/>
                      </a:rPr>
                      <m:t>.</m:t>
                    </m:r>
                  </m:oMath>
                </a14:m>
                <a:endParaRPr lang="en-US" sz="2400" dirty="0" smtClean="0"/>
              </a:p>
              <a:p>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1600200"/>
              </a:xfrm>
              <a:blipFill rotWithShape="1">
                <a:blip r:embed="rId2"/>
                <a:stretch>
                  <a:fillRect l="-1111" t="-2672"/>
                </a:stretch>
              </a:blipFill>
            </p:spPr>
            <p:txBody>
              <a:bodyPr/>
              <a:lstStyle/>
              <a:p>
                <a:r>
                  <a:rPr lang="en-US">
                    <a:noFill/>
                  </a:rPr>
                  <a:t> </a:t>
                </a:r>
              </a:p>
            </p:txBody>
          </p:sp>
        </mc:Fallback>
      </mc:AlternateContent>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0" name="TextBox 9"/>
              <p:cNvSpPr txBox="1"/>
              <p:nvPr/>
            </p:nvSpPr>
            <p:spPr>
              <a:xfrm>
                <a:off x="2286000" y="3352800"/>
                <a:ext cx="3337997" cy="112909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400" b="0" i="1" smtClean="0">
                          <a:latin typeface="Cambria Math"/>
                        </a:rPr>
                        <m:t>𝐻</m:t>
                      </m:r>
                      <m:d>
                        <m:dPr>
                          <m:ctrlPr>
                            <a:rPr lang="en-US" sz="2400" b="0" i="1" smtClean="0">
                              <a:latin typeface="Cambria Math"/>
                            </a:rPr>
                          </m:ctrlPr>
                        </m:dPr>
                        <m:e>
                          <m:r>
                            <a:rPr lang="en-US" sz="2400" b="0" i="1" smtClean="0">
                              <a:latin typeface="Cambria Math"/>
                            </a:rPr>
                            <m:t>𝑋</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4</m:t>
                          </m:r>
                        </m:sup>
                        <m:e>
                          <m:f>
                            <m:fPr>
                              <m:ctrlPr>
                                <a:rPr lang="en-US" sz="2400" b="0" i="1" smtClean="0">
                                  <a:latin typeface="Cambria Math"/>
                                </a:rPr>
                              </m:ctrlPr>
                            </m:fPr>
                            <m:num>
                              <m:r>
                                <a:rPr lang="en-US" sz="2400" b="0" i="1" smtClean="0">
                                  <a:latin typeface="Cambria Math"/>
                                </a:rPr>
                                <m:t>1</m:t>
                              </m:r>
                            </m:num>
                            <m:den>
                              <m:r>
                                <a:rPr lang="en-US" sz="2400" b="0" i="1" smtClean="0">
                                  <a:latin typeface="Cambria Math"/>
                                </a:rPr>
                                <m:t>4</m:t>
                              </m:r>
                            </m:den>
                          </m:f>
                          <m:func>
                            <m:funcPr>
                              <m:ctrlPr>
                                <a:rPr lang="en-US" sz="2400" b="0" i="1" smtClean="0">
                                  <a:latin typeface="Cambria Math"/>
                                </a:rPr>
                              </m:ctrlPr>
                            </m:funcPr>
                            <m:fName>
                              <m:sSub>
                                <m:sSubPr>
                                  <m:ctrlPr>
                                    <a:rPr lang="en-US" sz="2400" b="0" i="1" smtClean="0">
                                      <a:latin typeface="Cambria Math"/>
                                    </a:rPr>
                                  </m:ctrlPr>
                                </m:sSubPr>
                                <m:e>
                                  <m:r>
                                    <m:rPr>
                                      <m:sty m:val="p"/>
                                    </m:rPr>
                                    <a:rPr lang="en-US" sz="2400" b="0" i="0" smtClean="0">
                                      <a:latin typeface="Cambria Math"/>
                                    </a:rPr>
                                    <m:t>log</m:t>
                                  </m:r>
                                </m:e>
                                <m:sub>
                                  <m:r>
                                    <a:rPr lang="en-US" sz="2400" b="0" i="1" smtClean="0">
                                      <a:latin typeface="Cambria Math"/>
                                    </a:rPr>
                                    <m:t>2</m:t>
                                  </m:r>
                                </m:sub>
                              </m:sSub>
                            </m:fName>
                            <m:e>
                              <m:f>
                                <m:fPr>
                                  <m:ctrlPr>
                                    <a:rPr lang="en-US" sz="2400" b="0" i="1" smtClean="0">
                                      <a:latin typeface="Cambria Math"/>
                                    </a:rPr>
                                  </m:ctrlPr>
                                </m:fPr>
                                <m:num>
                                  <m:r>
                                    <a:rPr lang="en-US" sz="2400" b="0" i="1" smtClean="0">
                                      <a:latin typeface="Cambria Math"/>
                                    </a:rPr>
                                    <m:t>1</m:t>
                                  </m:r>
                                </m:num>
                                <m:den>
                                  <m:r>
                                    <a:rPr lang="en-US" sz="2400" b="0" i="1" smtClean="0">
                                      <a:latin typeface="Cambria Math"/>
                                    </a:rPr>
                                    <m:t>4</m:t>
                                  </m:r>
                                </m:den>
                              </m:f>
                            </m:e>
                          </m:func>
                        </m:e>
                      </m:nary>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0" y="3352800"/>
                <a:ext cx="3337997" cy="1129092"/>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5356295" y="3703698"/>
            <a:ext cx="1273105" cy="461665"/>
          </a:xfrm>
          <a:prstGeom prst="rect">
            <a:avLst/>
          </a:prstGeom>
        </p:spPr>
        <p:txBody>
          <a:bodyPr wrap="none">
            <a:spAutoFit/>
          </a:bodyPr>
          <a:lstStyle/>
          <a:p>
            <a:pPr algn="ctr"/>
            <a:r>
              <a:rPr lang="en-US" sz="2400" dirty="0" smtClean="0"/>
              <a:t>= 2 (bits</a:t>
            </a:r>
            <a:r>
              <a:rPr lang="en-US" sz="2400" dirty="0"/>
              <a:t>)</a:t>
            </a:r>
          </a:p>
        </p:txBody>
      </p:sp>
    </p:spTree>
    <p:extLst>
      <p:ext uri="{BB962C8B-B14F-4D97-AF65-F5344CB8AC3E}">
        <p14:creationId xmlns:p14="http://schemas.microsoft.com/office/powerpoint/2010/main" val="42327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Entropy - Rectangle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normAutofit/>
              </a:bodyPr>
              <a:lstStyle/>
              <a:p>
                <a:r>
                  <a:rPr lang="en-US" sz="2400" dirty="0" smtClean="0"/>
                  <a:t>How much information is </a:t>
                </a:r>
                <a:r>
                  <a:rPr lang="en-US" sz="2400" dirty="0" smtClean="0">
                    <a:solidFill>
                      <a:schemeClr val="accent1"/>
                    </a:solidFill>
                  </a:rPr>
                  <a:t>Rectangle</a:t>
                </a:r>
                <a:r>
                  <a:rPr lang="en-US" sz="2400" dirty="0" smtClean="0"/>
                  <a:t> exposing?</a:t>
                </a:r>
              </a:p>
              <a:p>
                <a:r>
                  <a:rPr lang="en-US" sz="2400" dirty="0" smtClean="0">
                    <a:solidFill>
                      <a:schemeClr val="accent1"/>
                    </a:solidFill>
                  </a:rPr>
                  <a:t>We look at class fields</a:t>
                </a:r>
              </a:p>
              <a:p>
                <a:r>
                  <a:rPr lang="en-US" sz="2400" dirty="0" smtClean="0"/>
                  <a:t>Width = </a:t>
                </a:r>
                <a:r>
                  <a:rPr lang="en-US" sz="2400" i="1" dirty="0" smtClean="0"/>
                  <a:t>w (0/1)</a:t>
                </a:r>
                <a:endParaRPr lang="en-US" sz="2400" i="1" dirty="0"/>
              </a:p>
              <a:p>
                <a:r>
                  <a:rPr lang="en-US" sz="2400" dirty="0" smtClean="0">
                    <a:solidFill>
                      <a:schemeClr val="accent1"/>
                    </a:solidFill>
                  </a:rPr>
                  <a:t>Height = </a:t>
                </a:r>
                <a:r>
                  <a:rPr lang="en-US" sz="2400" i="1" dirty="0" smtClean="0">
                    <a:solidFill>
                      <a:schemeClr val="accent1"/>
                    </a:solidFill>
                  </a:rPr>
                  <a:t>h (0/1)</a:t>
                </a:r>
              </a:p>
              <a:p>
                <a:r>
                  <a:rPr lang="en-US" sz="2400" dirty="0" smtClean="0"/>
                  <a:t>Rectangle is defined by a random variable</a:t>
                </a:r>
              </a:p>
              <a:p>
                <a:pPr marL="0" indent="0">
                  <a:buNone/>
                </a:pPr>
                <a:endParaRPr lang="en-US" sz="2400" dirty="0" smtClean="0"/>
              </a:p>
              <a:p>
                <a:pPr marL="0" indent="0">
                  <a:buNone/>
                </a:pPr>
                <a14:m>
                  <m:oMathPara xmlns:m="http://schemas.openxmlformats.org/officeDocument/2006/math">
                    <m:oMathParaPr>
                      <m:jc m:val="center"/>
                    </m:oMathParaPr>
                    <m:oMath xmlns:m="http://schemas.openxmlformats.org/officeDocument/2006/math">
                      <m:sSub>
                        <m:sSubPr>
                          <m:ctrlPr>
                            <a:rPr lang="en-US" sz="2400" i="1" dirty="0">
                              <a:solidFill>
                                <a:schemeClr val="tx2"/>
                              </a:solidFill>
                              <a:latin typeface="Cambria Math"/>
                            </a:rPr>
                          </m:ctrlPr>
                        </m:sSubPr>
                        <m:e>
                          <m:r>
                            <a:rPr lang="en-US" sz="2400" i="1" dirty="0">
                              <a:solidFill>
                                <a:schemeClr val="tx2"/>
                              </a:solidFill>
                              <a:latin typeface="Cambria Math"/>
                            </a:rPr>
                            <m:t>𝑋</m:t>
                          </m:r>
                        </m:e>
                        <m:sub>
                          <m:r>
                            <a:rPr lang="en-US" sz="2400" b="0" i="1" dirty="0" smtClean="0">
                              <a:solidFill>
                                <a:schemeClr val="tx2"/>
                              </a:solidFill>
                              <a:latin typeface="Cambria Math"/>
                            </a:rPr>
                            <m:t>𝑅</m:t>
                          </m:r>
                        </m:sub>
                      </m:sSub>
                      <m:r>
                        <a:rPr lang="en-US" sz="2400" i="1" dirty="0">
                          <a:solidFill>
                            <a:schemeClr val="tx2"/>
                          </a:solidFill>
                          <a:latin typeface="Cambria Math"/>
                        </a:rPr>
                        <m:t>=</m:t>
                      </m:r>
                      <m:d>
                        <m:dPr>
                          <m:begChr m:val="{"/>
                          <m:endChr m:val="}"/>
                          <m:ctrlPr>
                            <a:rPr lang="en-US" sz="2400" i="1" dirty="0">
                              <a:solidFill>
                                <a:schemeClr val="tx2"/>
                              </a:solidFill>
                              <a:latin typeface="Cambria Math"/>
                            </a:rPr>
                          </m:ctrlPr>
                        </m:dPr>
                        <m:e>
                          <m:r>
                            <a:rPr lang="en-US" sz="2400" i="1" dirty="0" err="1">
                              <a:solidFill>
                                <a:schemeClr val="tx2"/>
                              </a:solidFill>
                              <a:latin typeface="Cambria Math"/>
                            </a:rPr>
                            <m:t>𝑤h</m:t>
                          </m:r>
                        </m:e>
                      </m:d>
                      <m:r>
                        <a:rPr lang="en-US" sz="2400" i="1" dirty="0">
                          <a:solidFill>
                            <a:schemeClr val="tx2"/>
                          </a:solidFill>
                          <a:latin typeface="Cambria Math"/>
                        </a:rPr>
                        <m:t>, </m:t>
                      </m:r>
                      <m:sSub>
                        <m:sSubPr>
                          <m:ctrlPr>
                            <a:rPr lang="en-US" sz="2400" i="1" dirty="0">
                              <a:solidFill>
                                <a:schemeClr val="tx2"/>
                              </a:solidFill>
                              <a:latin typeface="Cambria Math"/>
                            </a:rPr>
                          </m:ctrlPr>
                        </m:sSubPr>
                        <m:e>
                          <m:r>
                            <a:rPr lang="en-US" sz="2400" i="1" dirty="0">
                              <a:solidFill>
                                <a:schemeClr val="tx2"/>
                              </a:solidFill>
                              <a:latin typeface="Cambria Math"/>
                            </a:rPr>
                            <m:t>    </m:t>
                          </m:r>
                          <m:r>
                            <a:rPr lang="en-US" sz="2400" i="1" dirty="0">
                              <a:solidFill>
                                <a:schemeClr val="tx2"/>
                              </a:solidFill>
                              <a:latin typeface="Cambria Math"/>
                            </a:rPr>
                            <m:t>𝑋</m:t>
                          </m:r>
                        </m:e>
                        <m:sub>
                          <m:r>
                            <a:rPr lang="en-US" sz="2400" b="0" i="1" dirty="0" smtClean="0">
                              <a:solidFill>
                                <a:schemeClr val="tx2"/>
                              </a:solidFill>
                              <a:latin typeface="Cambria Math"/>
                            </a:rPr>
                            <m:t>𝑅</m:t>
                          </m:r>
                        </m:sub>
                      </m:sSub>
                      <m:r>
                        <a:rPr lang="en-US" sz="2400" i="1" dirty="0">
                          <a:latin typeface="Cambria Math"/>
                        </a:rPr>
                        <m:t>={00,</m:t>
                      </m:r>
                      <m:r>
                        <a:rPr lang="en-US" sz="2400" b="0" i="1" dirty="0" smtClean="0">
                          <a:latin typeface="Cambria Math"/>
                        </a:rPr>
                        <m:t> 01, 10, </m:t>
                      </m:r>
                      <m:r>
                        <a:rPr lang="en-US" sz="2400" i="1" dirty="0">
                          <a:latin typeface="Cambria Math"/>
                        </a:rPr>
                        <m:t>11}</m:t>
                      </m:r>
                    </m:oMath>
                  </m:oMathPara>
                </a14:m>
                <a:endParaRPr lang="en-US" sz="2400" dirty="0" smtClean="0"/>
              </a:p>
              <a:p>
                <a:pPr marL="0" indent="0">
                  <a:buNone/>
                </a:pPr>
                <a:endParaRPr lang="en-US" sz="2400" dirty="0"/>
              </a:p>
              <a:p>
                <a:pPr marL="0" indent="0">
                  <a:buNone/>
                </a:pPr>
                <a14:m>
                  <m:oMathPara xmlns:m="http://schemas.openxmlformats.org/officeDocument/2006/math">
                    <m:oMathParaPr>
                      <m:jc m:val="center"/>
                    </m:oMathParaPr>
                    <m:oMath xmlns:m="http://schemas.openxmlformats.org/officeDocument/2006/math">
                      <m:r>
                        <a:rPr lang="en-US" sz="2400" i="1" dirty="0">
                          <a:latin typeface="Cambria Math"/>
                        </a:rPr>
                        <m:t>𝐻</m:t>
                      </m:r>
                      <m:r>
                        <a:rPr lang="en-US" sz="2400" i="1" dirty="0">
                          <a:latin typeface="Cambria Math"/>
                        </a:rPr>
                        <m:t>(</m:t>
                      </m:r>
                      <m:sSub>
                        <m:sSubPr>
                          <m:ctrlPr>
                            <a:rPr lang="en-US" sz="2400" i="1" dirty="0" smtClean="0">
                              <a:solidFill>
                                <a:schemeClr val="tx2"/>
                              </a:solidFill>
                              <a:latin typeface="Cambria Math"/>
                            </a:rPr>
                          </m:ctrlPr>
                        </m:sSubPr>
                        <m:e>
                          <m:r>
                            <a:rPr lang="en-US" sz="2400" b="0" i="1" dirty="0" smtClean="0">
                              <a:solidFill>
                                <a:schemeClr val="tx2"/>
                              </a:solidFill>
                              <a:latin typeface="Cambria Math"/>
                            </a:rPr>
                            <m:t>𝑋</m:t>
                          </m:r>
                        </m:e>
                        <m:sub>
                          <m:r>
                            <a:rPr lang="en-US" sz="2400" b="0" i="1" dirty="0" smtClean="0">
                              <a:solidFill>
                                <a:schemeClr val="tx2"/>
                              </a:solidFill>
                              <a:latin typeface="Cambria Math"/>
                            </a:rPr>
                            <m:t>𝑅</m:t>
                          </m:r>
                        </m:sub>
                      </m:sSub>
                      <m:r>
                        <a:rPr lang="en-US" sz="2400" i="1" dirty="0">
                          <a:latin typeface="Cambria Math"/>
                        </a:rPr>
                        <m:t>)=</m:t>
                      </m:r>
                      <m:r>
                        <a:rPr lang="en-US" sz="2400" b="0" i="1" dirty="0" smtClean="0">
                          <a:latin typeface="Cambria Math"/>
                        </a:rPr>
                        <m:t>2</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3"/>
                <a:stretch>
                  <a:fillRect l="-1111" t="-903"/>
                </a:stretch>
              </a:blipFill>
            </p:spPr>
            <p:txBody>
              <a:bodyPr/>
              <a:lstStyle/>
              <a:p>
                <a:r>
                  <a:rPr lang="en-US">
                    <a:noFill/>
                  </a:rPr>
                  <a:t> </a:t>
                </a:r>
              </a:p>
            </p:txBody>
          </p:sp>
        </mc:Fallback>
      </mc:AlternateContent>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03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Entropy - Square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343400"/>
              </a:xfrm>
            </p:spPr>
            <p:txBody>
              <a:bodyPr>
                <a:normAutofit/>
              </a:bodyPr>
              <a:lstStyle/>
              <a:p>
                <a:r>
                  <a:rPr lang="en-US" sz="2400" dirty="0" smtClean="0"/>
                  <a:t>How much information is </a:t>
                </a:r>
                <a:r>
                  <a:rPr lang="en-US" sz="2400" dirty="0" smtClean="0">
                    <a:solidFill>
                      <a:schemeClr val="accent1"/>
                    </a:solidFill>
                  </a:rPr>
                  <a:t>Square</a:t>
                </a:r>
                <a:r>
                  <a:rPr lang="en-US" sz="2400" dirty="0" smtClean="0"/>
                  <a:t> exposing?</a:t>
                </a:r>
              </a:p>
              <a:p>
                <a:r>
                  <a:rPr lang="en-US" sz="2400" dirty="0" smtClean="0"/>
                  <a:t>Width = </a:t>
                </a:r>
                <a:r>
                  <a:rPr lang="en-US" sz="2400" i="1" dirty="0" smtClean="0"/>
                  <a:t>w (0/1)</a:t>
                </a:r>
              </a:p>
              <a:p>
                <a:r>
                  <a:rPr lang="en-US" sz="2400" dirty="0" smtClean="0">
                    <a:solidFill>
                      <a:schemeClr val="accent1"/>
                    </a:solidFill>
                  </a:rPr>
                  <a:t>Height = </a:t>
                </a:r>
                <a:r>
                  <a:rPr lang="en-US" sz="2400" i="1" dirty="0" smtClean="0">
                    <a:solidFill>
                      <a:schemeClr val="accent1"/>
                    </a:solidFill>
                  </a:rPr>
                  <a:t>h (0/1)</a:t>
                </a:r>
              </a:p>
              <a:p>
                <a:r>
                  <a:rPr lang="en-US" sz="2400" dirty="0" smtClean="0">
                    <a:solidFill>
                      <a:schemeClr val="tx2"/>
                    </a:solidFill>
                  </a:rPr>
                  <a:t>Width</a:t>
                </a:r>
                <a:r>
                  <a:rPr lang="en-US" sz="2400" dirty="0" smtClean="0"/>
                  <a:t> and </a:t>
                </a:r>
                <a:r>
                  <a:rPr lang="en-US" sz="2400" dirty="0" smtClean="0">
                    <a:solidFill>
                      <a:schemeClr val="tx2"/>
                    </a:solidFill>
                  </a:rPr>
                  <a:t>Height</a:t>
                </a:r>
                <a:r>
                  <a:rPr lang="en-US" sz="2400" dirty="0" smtClean="0"/>
                  <a:t> are no longer independent </a:t>
                </a:r>
              </a:p>
              <a:p>
                <a:endParaRPr lang="en-US" sz="2400" dirty="0" smtClean="0"/>
              </a:p>
              <a:p>
                <a:pPr marL="0" indent="0" algn="ctr">
                  <a:buNone/>
                </a:pPr>
                <a14:m>
                  <m:oMathPara xmlns:m="http://schemas.openxmlformats.org/officeDocument/2006/math">
                    <m:oMathParaPr>
                      <m:jc m:val="center"/>
                    </m:oMathParaPr>
                    <m:oMath xmlns:m="http://schemas.openxmlformats.org/officeDocument/2006/math">
                      <m:sSub>
                        <m:sSubPr>
                          <m:ctrlPr>
                            <a:rPr lang="en-US" sz="2400" i="1" dirty="0" smtClean="0">
                              <a:solidFill>
                                <a:schemeClr val="tx2"/>
                              </a:solidFill>
                              <a:latin typeface="Cambria Math"/>
                            </a:rPr>
                          </m:ctrlPr>
                        </m:sSubPr>
                        <m:e>
                          <m:r>
                            <a:rPr lang="en-US" sz="2400" b="0" i="1" dirty="0" smtClean="0">
                              <a:solidFill>
                                <a:schemeClr val="tx2"/>
                              </a:solidFill>
                              <a:latin typeface="Cambria Math"/>
                            </a:rPr>
                            <m:t>𝑋</m:t>
                          </m:r>
                        </m:e>
                        <m:sub>
                          <m:r>
                            <a:rPr lang="en-US" sz="2400" b="0" i="1" dirty="0" smtClean="0">
                              <a:solidFill>
                                <a:schemeClr val="tx2"/>
                              </a:solidFill>
                              <a:latin typeface="Cambria Math"/>
                            </a:rPr>
                            <m:t>𝑆</m:t>
                          </m:r>
                        </m:sub>
                      </m:sSub>
                      <m:r>
                        <a:rPr lang="en-US" sz="2400" i="1" dirty="0" smtClean="0">
                          <a:solidFill>
                            <a:schemeClr val="tx2"/>
                          </a:solidFill>
                          <a:latin typeface="Cambria Math"/>
                        </a:rPr>
                        <m:t>=</m:t>
                      </m:r>
                      <m:d>
                        <m:dPr>
                          <m:begChr m:val="{"/>
                          <m:endChr m:val="}"/>
                          <m:ctrlPr>
                            <a:rPr lang="en-US" sz="2400" i="1" dirty="0" smtClean="0">
                              <a:solidFill>
                                <a:schemeClr val="tx2"/>
                              </a:solidFill>
                              <a:latin typeface="Cambria Math"/>
                            </a:rPr>
                          </m:ctrlPr>
                        </m:dPr>
                        <m:e>
                          <m:r>
                            <a:rPr lang="en-US" sz="2400" i="1" dirty="0" err="1" smtClean="0">
                              <a:solidFill>
                                <a:schemeClr val="tx2"/>
                              </a:solidFill>
                              <a:latin typeface="Cambria Math"/>
                            </a:rPr>
                            <m:t>𝑤h</m:t>
                          </m:r>
                        </m:e>
                      </m:d>
                      <m:r>
                        <a:rPr lang="en-US" sz="2400" i="1" dirty="0" smtClean="0">
                          <a:solidFill>
                            <a:schemeClr val="tx2"/>
                          </a:solidFill>
                          <a:latin typeface="Cambria Math"/>
                        </a:rPr>
                        <m:t>,</m:t>
                      </m:r>
                      <m:r>
                        <a:rPr lang="en-US" sz="2400" b="0" i="1" dirty="0" smtClean="0">
                          <a:solidFill>
                            <a:schemeClr val="tx2"/>
                          </a:solidFill>
                          <a:latin typeface="Cambria Math"/>
                        </a:rPr>
                        <m:t> </m:t>
                      </m:r>
                      <m:sSub>
                        <m:sSubPr>
                          <m:ctrlPr>
                            <a:rPr lang="en-US" sz="2400" i="1" dirty="0">
                              <a:solidFill>
                                <a:schemeClr val="tx2"/>
                              </a:solidFill>
                              <a:latin typeface="Cambria Math"/>
                            </a:rPr>
                          </m:ctrlPr>
                        </m:sSubPr>
                        <m:e>
                          <m:r>
                            <a:rPr lang="en-US" sz="2400" b="0" i="1" dirty="0" smtClean="0">
                              <a:solidFill>
                                <a:schemeClr val="tx2"/>
                              </a:solidFill>
                              <a:latin typeface="Cambria Math"/>
                            </a:rPr>
                            <m:t>    </m:t>
                          </m:r>
                          <m:r>
                            <a:rPr lang="en-US" sz="2400" i="1" dirty="0">
                              <a:solidFill>
                                <a:schemeClr val="tx2"/>
                              </a:solidFill>
                              <a:latin typeface="Cambria Math"/>
                            </a:rPr>
                            <m:t>𝑋</m:t>
                          </m:r>
                        </m:e>
                        <m:sub>
                          <m:r>
                            <a:rPr lang="en-US" sz="2400" i="1" dirty="0">
                              <a:solidFill>
                                <a:schemeClr val="tx2"/>
                              </a:solidFill>
                              <a:latin typeface="Cambria Math"/>
                            </a:rPr>
                            <m:t>𝑆</m:t>
                          </m:r>
                        </m:sub>
                      </m:sSub>
                      <m:r>
                        <a:rPr lang="en-US" sz="2400" i="1" dirty="0" smtClean="0">
                          <a:latin typeface="Cambria Math"/>
                        </a:rPr>
                        <m:t>=</m:t>
                      </m:r>
                      <m:d>
                        <m:dPr>
                          <m:begChr m:val="{"/>
                          <m:endChr m:val="}"/>
                          <m:ctrlPr>
                            <a:rPr lang="en-US" sz="2400" b="0" i="1" dirty="0" smtClean="0">
                              <a:latin typeface="Cambria Math"/>
                            </a:rPr>
                          </m:ctrlPr>
                        </m:dPr>
                        <m:e>
                          <m:r>
                            <a:rPr lang="en-US" sz="2400" b="0" i="1" dirty="0" smtClean="0">
                              <a:latin typeface="Cambria Math"/>
                            </a:rPr>
                            <m:t>00, 11</m:t>
                          </m:r>
                        </m:e>
                      </m:d>
                    </m:oMath>
                  </m:oMathPara>
                </a14:m>
                <a:endParaRPr lang="en-US" sz="2400" b="0" dirty="0" smtClean="0"/>
              </a:p>
              <a:p>
                <a:pPr marL="0" indent="0" algn="ctr">
                  <a:buNone/>
                </a:pPr>
                <a:endParaRPr lang="en-US" sz="2400" dirty="0" smtClean="0"/>
              </a:p>
              <a:p>
                <a:pPr marL="0" indent="0" algn="ctr">
                  <a:buNone/>
                </a:pPr>
                <a14:m>
                  <m:oMathPara xmlns:m="http://schemas.openxmlformats.org/officeDocument/2006/math">
                    <m:oMathParaPr>
                      <m:jc m:val="center"/>
                    </m:oMathParaPr>
                    <m:oMath xmlns:m="http://schemas.openxmlformats.org/officeDocument/2006/math">
                      <m:r>
                        <a:rPr lang="en-US" sz="2400" i="1" dirty="0" smtClean="0">
                          <a:latin typeface="Cambria Math"/>
                        </a:rPr>
                        <m:t>𝐻</m:t>
                      </m:r>
                      <m:r>
                        <a:rPr lang="en-US" sz="2400" i="1" dirty="0" smtClean="0">
                          <a:latin typeface="Cambria Math"/>
                        </a:rPr>
                        <m:t>(</m:t>
                      </m:r>
                      <m:sSub>
                        <m:sSubPr>
                          <m:ctrlPr>
                            <a:rPr lang="en-US" sz="2400" i="1" dirty="0" smtClean="0">
                              <a:solidFill>
                                <a:schemeClr val="tx2"/>
                              </a:solidFill>
                              <a:latin typeface="Cambria Math"/>
                            </a:rPr>
                          </m:ctrlPr>
                        </m:sSubPr>
                        <m:e>
                          <m:r>
                            <a:rPr lang="en-US" sz="2400" b="0" i="1" dirty="0" smtClean="0">
                              <a:solidFill>
                                <a:schemeClr val="tx2"/>
                              </a:solidFill>
                              <a:latin typeface="Cambria Math"/>
                            </a:rPr>
                            <m:t>𝑋</m:t>
                          </m:r>
                        </m:e>
                        <m:sub>
                          <m:r>
                            <a:rPr lang="en-US" sz="2400" b="0" i="1" dirty="0" smtClean="0">
                              <a:solidFill>
                                <a:schemeClr val="tx2"/>
                              </a:solidFill>
                              <a:latin typeface="Cambria Math"/>
                            </a:rPr>
                            <m:t>𝑠</m:t>
                          </m:r>
                        </m:sub>
                      </m:sSub>
                      <m:r>
                        <a:rPr lang="en-US" sz="2400" i="1" dirty="0" smtClean="0">
                          <a:latin typeface="Cambria Math"/>
                        </a:rPr>
                        <m:t>)=1</m:t>
                      </m:r>
                    </m:oMath>
                  </m:oMathPara>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343400"/>
              </a:xfrm>
              <a:blipFill rotWithShape="1">
                <a:blip r:embed="rId3"/>
                <a:stretch>
                  <a:fillRect l="-1111" t="-983"/>
                </a:stretch>
              </a:blipFill>
            </p:spPr>
            <p:txBody>
              <a:bodyPr/>
              <a:lstStyle/>
              <a:p>
                <a:r>
                  <a:rPr lang="en-US">
                    <a:noFill/>
                  </a:rPr>
                  <a:t> </a:t>
                </a:r>
              </a:p>
            </p:txBody>
          </p:sp>
        </mc:Fallback>
      </mc:AlternateContent>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85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0" y="4532773"/>
            <a:ext cx="5769384" cy="459847"/>
          </a:xfrm>
        </p:spPr>
        <p:txBody>
          <a:bodyPr>
            <a:normAutofit fontScale="90000"/>
          </a:bodyPr>
          <a:lstStyle/>
          <a:p>
            <a:pPr lvl="0"/>
            <a:r>
              <a:rPr lang="en-US" dirty="0"/>
              <a:t>Perspectives on Design </a:t>
            </a:r>
            <a:r>
              <a:rPr lang="en-US" dirty="0" smtClean="0"/>
              <a:t>Principles </a:t>
            </a:r>
            <a:r>
              <a:rPr lang="en-US" dirty="0" smtClean="0"/>
              <a:t>– Semantic Invariants and Design </a:t>
            </a:r>
            <a:r>
              <a:rPr lang="en-US" dirty="0" smtClean="0"/>
              <a:t>Entropy</a:t>
            </a:r>
            <a:endParaRPr lang="en-US" dirty="0"/>
          </a:p>
        </p:txBody>
      </p:sp>
      <p:sp>
        <p:nvSpPr>
          <p:cNvPr id="3" name="Content Placeholder 2"/>
          <p:cNvSpPr>
            <a:spLocks noGrp="1"/>
          </p:cNvSpPr>
          <p:nvPr>
            <p:ph idx="4294967295"/>
          </p:nvPr>
        </p:nvSpPr>
        <p:spPr>
          <a:xfrm>
            <a:off x="1624058" y="5034313"/>
            <a:ext cx="4627833" cy="414363"/>
          </a:xfrm>
        </p:spPr>
        <p:txBody>
          <a:bodyPr>
            <a:normAutofit/>
          </a:bodyPr>
          <a:lstStyle/>
          <a:p>
            <a:pPr lvl="0"/>
            <a:r>
              <a:rPr lang="en-US" dirty="0" smtClean="0"/>
              <a:t>Catalin Tudor</a:t>
            </a:r>
            <a:endParaRPr lang="en-US" dirty="0"/>
          </a:p>
          <a:p>
            <a:endParaRPr lang="en-US" dirty="0"/>
          </a:p>
        </p:txBody>
      </p:sp>
      <p:sp>
        <p:nvSpPr>
          <p:cNvPr id="5" name="Slide Number Placeholder 5"/>
          <p:cNvSpPr>
            <a:spLocks noGrp="1"/>
          </p:cNvSpPr>
          <p:nvPr>
            <p:ph type="sldNum" sz="quarter" idx="4"/>
          </p:nvPr>
        </p:nvSpPr>
        <p:spPr>
          <a:xfrm>
            <a:off x="301864"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5517-BE95-4E46-A079-676BCC7BC5E2}" type="slidenum">
              <a:rPr lang="en-US" smtClean="0"/>
              <a:pPr/>
              <a:t>2</a:t>
            </a:fld>
            <a:endParaRPr lang="en-US" dirty="0"/>
          </a:p>
        </p:txBody>
      </p:sp>
    </p:spTree>
    <p:extLst>
      <p:ext uri="{BB962C8B-B14F-4D97-AF65-F5344CB8AC3E}">
        <p14:creationId xmlns:p14="http://schemas.microsoft.com/office/powerpoint/2010/main" val="2715411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Necessary Condition for LSP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343400"/>
              </a:xfrm>
            </p:spPr>
            <p:txBody>
              <a:bodyPr>
                <a:normAutofit/>
              </a:bodyPr>
              <a:lstStyle/>
              <a:p>
                <a:r>
                  <a:rPr lang="en-US" sz="2400" dirty="0" smtClean="0"/>
                  <a:t>Whenever class </a:t>
                </a:r>
                <a:r>
                  <a:rPr lang="en-US" sz="2400" b="1" dirty="0" smtClean="0">
                    <a:solidFill>
                      <a:schemeClr val="accent1"/>
                    </a:solidFill>
                  </a:rPr>
                  <a:t>S</a:t>
                </a:r>
                <a:r>
                  <a:rPr lang="en-US" sz="2400" dirty="0" smtClean="0"/>
                  <a:t> extends class </a:t>
                </a:r>
                <a:r>
                  <a:rPr lang="en-US" sz="2400" b="1" dirty="0" smtClean="0">
                    <a:solidFill>
                      <a:schemeClr val="accent1"/>
                    </a:solidFill>
                  </a:rPr>
                  <a:t>R </a:t>
                </a:r>
                <a:r>
                  <a:rPr lang="en-US" sz="2400" dirty="0" smtClean="0"/>
                  <a:t>is necessary that </a:t>
                </a:r>
                <a14:m>
                  <m:oMath xmlns:m="http://schemas.openxmlformats.org/officeDocument/2006/math">
                    <m:r>
                      <a:rPr lang="en-US" sz="2400" i="1" dirty="0" smtClean="0">
                        <a:latin typeface="Cambria Math"/>
                      </a:rPr>
                      <m:t>𝐻</m:t>
                    </m:r>
                    <m:d>
                      <m:dPr>
                        <m:ctrlPr>
                          <a:rPr lang="en-US" sz="2400" i="1" dirty="0">
                            <a:latin typeface="Cambria Math"/>
                          </a:rPr>
                        </m:ctrlPr>
                      </m:dPr>
                      <m:e>
                        <m:r>
                          <a:rPr lang="en-US" sz="2400" i="1" dirty="0">
                            <a:solidFill>
                              <a:schemeClr val="tx2"/>
                            </a:solidFill>
                            <a:latin typeface="Cambria Math"/>
                          </a:rPr>
                          <m:t>𝑋</m:t>
                        </m:r>
                        <m:r>
                          <a:rPr lang="en-US" sz="2400" b="0" i="1" baseline="-25000" dirty="0" smtClean="0">
                            <a:solidFill>
                              <a:schemeClr val="tx2"/>
                            </a:solidFill>
                            <a:latin typeface="Cambria Math"/>
                          </a:rPr>
                          <m:t>𝑆</m:t>
                        </m:r>
                      </m:e>
                    </m:d>
                    <m:r>
                      <a:rPr lang="en-US" sz="2400" i="1" dirty="0" smtClean="0">
                        <a:latin typeface="Cambria Math"/>
                        <a:ea typeface="Cambria Math"/>
                      </a:rPr>
                      <m:t>≥</m:t>
                    </m:r>
                    <m:r>
                      <a:rPr lang="en-US" sz="2400" i="1" dirty="0">
                        <a:latin typeface="Cambria Math"/>
                      </a:rPr>
                      <m:t>𝐻</m:t>
                    </m:r>
                    <m:d>
                      <m:dPr>
                        <m:ctrlPr>
                          <a:rPr lang="en-US" sz="2400" i="1" dirty="0">
                            <a:latin typeface="Cambria Math"/>
                          </a:rPr>
                        </m:ctrlPr>
                      </m:dPr>
                      <m:e>
                        <m:r>
                          <a:rPr lang="en-US" sz="2400" i="1" dirty="0">
                            <a:solidFill>
                              <a:schemeClr val="tx2"/>
                            </a:solidFill>
                            <a:latin typeface="Cambria Math"/>
                          </a:rPr>
                          <m:t>𝑋</m:t>
                        </m:r>
                        <m:r>
                          <a:rPr lang="en-US" sz="2400" b="0" i="1" baseline="-25000" dirty="0" smtClean="0">
                            <a:solidFill>
                              <a:schemeClr val="tx2"/>
                            </a:solidFill>
                            <a:latin typeface="Cambria Math"/>
                          </a:rPr>
                          <m:t>𝑅</m:t>
                        </m:r>
                      </m:e>
                    </m:d>
                  </m:oMath>
                </a14:m>
                <a:endParaRPr lang="en-US" sz="2400" dirty="0" smtClean="0"/>
              </a:p>
              <a:p>
                <a:endParaRPr lang="en-US" sz="2400" dirty="0" smtClean="0"/>
              </a:p>
              <a:p>
                <a:r>
                  <a:rPr lang="en-US" sz="2400" dirty="0" smtClean="0"/>
                  <a:t>In the </a:t>
                </a:r>
                <a:r>
                  <a:rPr lang="en-US" sz="2400" dirty="0" smtClean="0">
                    <a:solidFill>
                      <a:schemeClr val="accent1"/>
                    </a:solidFill>
                  </a:rPr>
                  <a:t>Square</a:t>
                </a:r>
                <a:r>
                  <a:rPr lang="en-US" sz="2400" dirty="0" smtClean="0"/>
                  <a:t> vs. </a:t>
                </a:r>
                <a:r>
                  <a:rPr lang="en-US" sz="2400" dirty="0">
                    <a:solidFill>
                      <a:schemeClr val="accent1"/>
                    </a:solidFill>
                  </a:rPr>
                  <a:t>Rectangle</a:t>
                </a:r>
                <a:r>
                  <a:rPr lang="en-US" sz="2400" dirty="0"/>
                  <a:t> </a:t>
                </a:r>
                <a:r>
                  <a:rPr lang="en-US" sz="2400" dirty="0" smtClean="0"/>
                  <a:t>case</a:t>
                </a:r>
              </a:p>
              <a:p>
                <a:pPr marL="0" indent="0">
                  <a:buNone/>
                </a:pP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a:rPr>
                        <m:t>1=</m:t>
                      </m:r>
                      <m:r>
                        <a:rPr lang="en-US" sz="2400" i="1" dirty="0" smtClean="0">
                          <a:latin typeface="Cambria Math"/>
                        </a:rPr>
                        <m:t>𝐻</m:t>
                      </m:r>
                      <m:r>
                        <a:rPr lang="en-US" sz="2400" i="1" dirty="0" smtClean="0">
                          <a:latin typeface="Cambria Math"/>
                        </a:rPr>
                        <m:t>(</m:t>
                      </m:r>
                      <m:r>
                        <a:rPr lang="en-US" sz="2400" i="1" dirty="0" smtClean="0">
                          <a:solidFill>
                            <a:schemeClr val="tx2"/>
                          </a:solidFill>
                          <a:latin typeface="Cambria Math"/>
                        </a:rPr>
                        <m:t>𝑋</m:t>
                      </m:r>
                      <m:r>
                        <a:rPr lang="en-US" sz="2400" i="1" baseline="-25000" dirty="0" smtClean="0">
                          <a:solidFill>
                            <a:schemeClr val="tx2"/>
                          </a:solidFill>
                          <a:latin typeface="Cambria Math"/>
                        </a:rPr>
                        <m:t>𝑆</m:t>
                      </m:r>
                      <m:r>
                        <a:rPr lang="en-US" sz="2400" i="1" dirty="0" smtClean="0">
                          <a:latin typeface="Cambria Math"/>
                        </a:rPr>
                        <m:t>)&lt;</m:t>
                      </m:r>
                      <m:r>
                        <a:rPr lang="en-US" sz="2400" i="1" dirty="0" smtClean="0">
                          <a:latin typeface="Cambria Math"/>
                        </a:rPr>
                        <m:t>𝐻</m:t>
                      </m:r>
                      <m:r>
                        <a:rPr lang="en-US" sz="2400" i="1" dirty="0" smtClean="0">
                          <a:latin typeface="Cambria Math"/>
                        </a:rPr>
                        <m:t>(</m:t>
                      </m:r>
                      <m:r>
                        <a:rPr lang="en-US" sz="2400" i="1" dirty="0" smtClean="0">
                          <a:solidFill>
                            <a:schemeClr val="tx2"/>
                          </a:solidFill>
                          <a:latin typeface="Cambria Math"/>
                        </a:rPr>
                        <m:t>𝑋</m:t>
                      </m:r>
                      <m:r>
                        <a:rPr lang="en-US" sz="2400" i="1" baseline="-25000" dirty="0" smtClean="0">
                          <a:solidFill>
                            <a:schemeClr val="tx2"/>
                          </a:solidFill>
                          <a:latin typeface="Cambria Math"/>
                        </a:rPr>
                        <m:t>𝑅</m:t>
                      </m:r>
                      <m:r>
                        <a:rPr lang="en-US" sz="2400" i="1" dirty="0" smtClean="0">
                          <a:latin typeface="Cambria Math"/>
                        </a:rPr>
                        <m:t>)= 2</m:t>
                      </m:r>
                    </m:oMath>
                  </m:oMathPara>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343400"/>
              </a:xfrm>
              <a:blipFill rotWithShape="1">
                <a:blip r:embed="rId2"/>
                <a:stretch>
                  <a:fillRect l="-1111" t="-983"/>
                </a:stretch>
              </a:blipFill>
            </p:spPr>
            <p:txBody>
              <a:bodyPr/>
              <a:lstStyle/>
              <a:p>
                <a:r>
                  <a:rPr lang="en-US">
                    <a:noFill/>
                  </a:rPr>
                  <a:t> </a:t>
                </a:r>
              </a:p>
            </p:txBody>
          </p:sp>
        </mc:Fallback>
      </mc:AlternateContent>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51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rules</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r>
              <a:rPr lang="en-US" sz="2800" dirty="0" smtClean="0"/>
              <a:t>What happens when the entropy rule is broken?</a:t>
            </a:r>
          </a:p>
          <a:p>
            <a:r>
              <a:rPr lang="en-US" sz="2800" dirty="0" smtClean="0">
                <a:solidFill>
                  <a:schemeClr val="accent1"/>
                </a:solidFill>
              </a:rPr>
              <a:t>Let’s say we have method </a:t>
            </a:r>
            <a:r>
              <a:rPr lang="en-US" sz="2800" b="1" dirty="0" smtClean="0"/>
              <a:t>m</a:t>
            </a:r>
            <a:r>
              <a:rPr lang="en-US" sz="2800" dirty="0" smtClean="0">
                <a:solidFill>
                  <a:schemeClr val="accent1"/>
                </a:solidFill>
              </a:rPr>
              <a:t> using objects of type </a:t>
            </a:r>
            <a:r>
              <a:rPr lang="en-US" sz="2800" b="1" dirty="0"/>
              <a:t>R</a:t>
            </a:r>
            <a:endParaRPr lang="en-US" sz="2800" b="1" dirty="0" smtClean="0"/>
          </a:p>
          <a:p>
            <a:r>
              <a:rPr lang="en-US" sz="2800" i="1" dirty="0" smtClean="0"/>
              <a:t>If class </a:t>
            </a:r>
            <a:r>
              <a:rPr lang="en-US" sz="2800" b="1" i="1" dirty="0" smtClean="0">
                <a:solidFill>
                  <a:schemeClr val="accent1"/>
                </a:solidFill>
              </a:rPr>
              <a:t>S</a:t>
            </a:r>
            <a:r>
              <a:rPr lang="en-US" sz="2800" i="1" dirty="0" smtClean="0"/>
              <a:t> extends class </a:t>
            </a:r>
            <a:r>
              <a:rPr lang="en-US" sz="2800" b="1" i="1" dirty="0" smtClean="0">
                <a:solidFill>
                  <a:schemeClr val="accent1"/>
                </a:solidFill>
              </a:rPr>
              <a:t>R</a:t>
            </a:r>
            <a:r>
              <a:rPr lang="en-US" sz="2800" i="1" dirty="0" smtClean="0"/>
              <a:t> by breaking the entropy rule then method </a:t>
            </a:r>
            <a:r>
              <a:rPr lang="en-US" sz="2800" b="1" i="1" dirty="0" smtClean="0">
                <a:solidFill>
                  <a:schemeClr val="accent1"/>
                </a:solidFill>
              </a:rPr>
              <a:t>m</a:t>
            </a:r>
            <a:r>
              <a:rPr lang="en-US" sz="2800" i="1" dirty="0" smtClean="0"/>
              <a:t> will have to account for the missing entropy in class </a:t>
            </a:r>
            <a:r>
              <a:rPr lang="en-US" sz="2800" i="1" dirty="0" smtClean="0">
                <a:solidFill>
                  <a:schemeClr val="accent1"/>
                </a:solidFill>
              </a:rPr>
              <a:t>S</a:t>
            </a:r>
            <a:r>
              <a:rPr lang="en-US" sz="2800" dirty="0" smtClean="0"/>
              <a:t> (read this as strong coupling)</a:t>
            </a:r>
            <a:endParaRPr lang="en-US" sz="2800" i="1" dirty="0" smtClean="0">
              <a:solidFill>
                <a:schemeClr val="accent1"/>
              </a:solidFill>
            </a:endParaRPr>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517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828800"/>
          </a:xfrm>
        </p:spPr>
        <p:txBody>
          <a:bodyPr>
            <a:normAutofit/>
          </a:bodyPr>
          <a:lstStyle/>
          <a:p>
            <a:r>
              <a:rPr lang="en-US" sz="3200" dirty="0" smtClean="0">
                <a:solidFill>
                  <a:srgbClr val="92D050"/>
                </a:solidFill>
              </a:rPr>
              <a:t>Real world examples of what can happen when the Entropy rule is broken</a:t>
            </a:r>
            <a:endParaRPr lang="en-US" sz="3200" dirty="0">
              <a:solidFill>
                <a:srgbClr val="92D050"/>
              </a:solidFill>
            </a:endParaRPr>
          </a:p>
        </p:txBody>
      </p:sp>
    </p:spTree>
    <p:extLst>
      <p:ext uri="{BB962C8B-B14F-4D97-AF65-F5344CB8AC3E}">
        <p14:creationId xmlns:p14="http://schemas.microsoft.com/office/powerpoint/2010/main" val="159720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7" y="2743200"/>
            <a:ext cx="8229600" cy="1143000"/>
          </a:xfrm>
        </p:spPr>
        <p:txBody>
          <a:bodyPr>
            <a:normAutofit/>
          </a:bodyPr>
          <a:lstStyle/>
          <a:p>
            <a:pPr algn="ctr"/>
            <a:r>
              <a:rPr lang="en-US" sz="3200" dirty="0" smtClean="0">
                <a:solidFill>
                  <a:srgbClr val="92D050"/>
                </a:solidFill>
              </a:rPr>
              <a:t>Example 1</a:t>
            </a:r>
            <a:endParaRPr lang="en-US" sz="3200" dirty="0">
              <a:solidFill>
                <a:srgbClr val="92D050"/>
              </a:solidFill>
            </a:endParaRPr>
          </a:p>
        </p:txBody>
      </p:sp>
    </p:spTree>
    <p:extLst>
      <p:ext uri="{BB962C8B-B14F-4D97-AF65-F5344CB8AC3E}">
        <p14:creationId xmlns:p14="http://schemas.microsoft.com/office/powerpoint/2010/main" val="4116679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30" y="1266695"/>
            <a:ext cx="14573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99480" y="-9774"/>
            <a:ext cx="8571958" cy="607652"/>
          </a:xfrm>
        </p:spPr>
        <p:txBody>
          <a:bodyPr/>
          <a:lstStyle/>
          <a:p>
            <a:r>
              <a:rPr lang="en-US" dirty="0" smtClean="0"/>
              <a:t>A door</a:t>
            </a:r>
            <a:endParaRPr lang="en-US" dirty="0"/>
          </a:p>
        </p:txBody>
      </p:sp>
    </p:spTree>
    <p:extLst>
      <p:ext uri="{BB962C8B-B14F-4D97-AF65-F5344CB8AC3E}">
        <p14:creationId xmlns:p14="http://schemas.microsoft.com/office/powerpoint/2010/main" val="270645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02323"/>
            <a:ext cx="2952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99480" y="-9774"/>
            <a:ext cx="8571958" cy="607652"/>
          </a:xfrm>
        </p:spPr>
        <p:txBody>
          <a:bodyPr/>
          <a:lstStyle/>
          <a:p>
            <a:r>
              <a:rPr lang="en-US" dirty="0" smtClean="0"/>
              <a:t>Same door in a room with less volume</a:t>
            </a:r>
            <a:endParaRPr lang="en-US" dirty="0"/>
          </a:p>
        </p:txBody>
      </p:sp>
    </p:spTree>
    <p:extLst>
      <p:ext uri="{BB962C8B-B14F-4D97-AF65-F5344CB8AC3E}">
        <p14:creationId xmlns:p14="http://schemas.microsoft.com/office/powerpoint/2010/main" val="748328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2743200"/>
            <a:ext cx="8229600" cy="1143000"/>
          </a:xfrm>
        </p:spPr>
        <p:txBody>
          <a:bodyPr>
            <a:normAutofit/>
          </a:bodyPr>
          <a:lstStyle/>
          <a:p>
            <a:pPr algn="ctr"/>
            <a:r>
              <a:rPr lang="en-US" sz="3200" dirty="0" smtClean="0">
                <a:solidFill>
                  <a:srgbClr val="92D050"/>
                </a:solidFill>
              </a:rPr>
              <a:t>Example 2</a:t>
            </a:r>
            <a:endParaRPr lang="en-US" sz="3200" dirty="0">
              <a:solidFill>
                <a:srgbClr val="92D050"/>
              </a:solidFill>
            </a:endParaRPr>
          </a:p>
        </p:txBody>
      </p:sp>
    </p:spTree>
    <p:extLst>
      <p:ext uri="{BB962C8B-B14F-4D97-AF65-F5344CB8AC3E}">
        <p14:creationId xmlns:p14="http://schemas.microsoft.com/office/powerpoint/2010/main" val="38044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pump</a:t>
            </a:r>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a:xfrm>
            <a:off x="838200" y="3143250"/>
            <a:ext cx="3960976" cy="523220"/>
          </a:xfrm>
          <a:prstGeom prst="rect">
            <a:avLst/>
          </a:prstGeom>
        </p:spPr>
        <p:txBody>
          <a:bodyPr wrap="square">
            <a:spAutoFit/>
          </a:bodyPr>
          <a:lstStyle/>
          <a:p>
            <a:pPr marL="285750" indent="-285750">
              <a:buFont typeface="Arial" pitchFamily="34" charset="0"/>
              <a:buChar char="•"/>
            </a:pPr>
            <a:r>
              <a:rPr lang="en-US" sz="2800" dirty="0">
                <a:solidFill>
                  <a:schemeClr val="tx2"/>
                </a:solidFill>
              </a:rPr>
              <a:t>P</a:t>
            </a:r>
            <a:r>
              <a:rPr lang="en-US" sz="2800" dirty="0" smtClean="0">
                <a:solidFill>
                  <a:schemeClr val="tx2"/>
                </a:solidFill>
              </a:rPr>
              <a:t>ump </a:t>
            </a:r>
            <a:r>
              <a:rPr lang="en-US" sz="2800" b="1" dirty="0" smtClean="0"/>
              <a:t>m</a:t>
            </a:r>
            <a:r>
              <a:rPr lang="en-US" sz="2800" dirty="0" smtClean="0">
                <a:solidFill>
                  <a:schemeClr val="tx2"/>
                </a:solidFill>
              </a:rPr>
              <a:t> coupled with </a:t>
            </a:r>
            <a:r>
              <a:rPr lang="en-US" sz="2800" b="1" dirty="0" smtClean="0"/>
              <a:t>R</a:t>
            </a:r>
            <a:endParaRPr lang="en-US" sz="2800" b="1" dirty="0"/>
          </a:p>
        </p:txBody>
      </p:sp>
      <p:sp>
        <p:nvSpPr>
          <p:cNvPr id="5" name="Rectangle 4"/>
          <p:cNvSpPr/>
          <p:nvPr/>
        </p:nvSpPr>
        <p:spPr>
          <a:xfrm>
            <a:off x="5181600" y="3143250"/>
            <a:ext cx="3048000" cy="523220"/>
          </a:xfrm>
          <a:prstGeom prst="rect">
            <a:avLst/>
          </a:prstGeom>
        </p:spPr>
        <p:txBody>
          <a:bodyPr wrap="square">
            <a:spAutoFit/>
          </a:bodyPr>
          <a:lstStyle/>
          <a:p>
            <a:pPr marL="285750" indent="-285750">
              <a:buFont typeface="Arial" pitchFamily="34" charset="0"/>
              <a:buChar char="•"/>
            </a:pPr>
            <a:r>
              <a:rPr lang="en-US" sz="2800" dirty="0" smtClean="0">
                <a:solidFill>
                  <a:schemeClr val="tx2"/>
                </a:solidFill>
              </a:rPr>
              <a:t>Now attach </a:t>
            </a:r>
            <a:r>
              <a:rPr lang="en-US" sz="2800" b="1" dirty="0"/>
              <a:t>S</a:t>
            </a:r>
          </a:p>
        </p:txBody>
      </p:sp>
      <p:sp>
        <p:nvSpPr>
          <p:cNvPr id="6" name="Rectangle 5"/>
          <p:cNvSpPr/>
          <p:nvPr/>
        </p:nvSpPr>
        <p:spPr>
          <a:xfrm>
            <a:off x="609600" y="1131277"/>
            <a:ext cx="7772400" cy="1569660"/>
          </a:xfrm>
          <a:prstGeom prst="rect">
            <a:avLst/>
          </a:prstGeom>
        </p:spPr>
        <p:txBody>
          <a:bodyPr wrap="square">
            <a:spAutoFit/>
          </a:bodyPr>
          <a:lstStyle/>
          <a:p>
            <a:pPr marL="285750" indent="-285750">
              <a:buFont typeface="Arial" pitchFamily="34" charset="0"/>
              <a:buChar char="•"/>
            </a:pPr>
            <a:r>
              <a:rPr lang="en-US" sz="2400" dirty="0" smtClean="0"/>
              <a:t>Water pump model</a:t>
            </a:r>
          </a:p>
          <a:p>
            <a:pPr marL="742950" lvl="1" indent="-285750">
              <a:buFont typeface="Arial" pitchFamily="34" charset="0"/>
              <a:buChar char="•"/>
            </a:pPr>
            <a:r>
              <a:rPr lang="en-US" sz="2400" dirty="0"/>
              <a:t>Object instances – water </a:t>
            </a:r>
            <a:r>
              <a:rPr lang="en-US" sz="2400" dirty="0" smtClean="0"/>
              <a:t>tanks</a:t>
            </a:r>
          </a:p>
          <a:p>
            <a:pPr marL="742950" lvl="1" indent="-285750">
              <a:buFont typeface="Arial" pitchFamily="34" charset="0"/>
              <a:buChar char="•"/>
            </a:pPr>
            <a:r>
              <a:rPr lang="en-US" sz="2400" dirty="0" smtClean="0"/>
              <a:t>Method </a:t>
            </a:r>
            <a:r>
              <a:rPr lang="en-US" sz="2400" dirty="0"/>
              <a:t>calls – pumping water </a:t>
            </a:r>
            <a:endParaRPr lang="en-US" sz="2400" dirty="0" smtClean="0"/>
          </a:p>
          <a:p>
            <a:pPr marL="742950" lvl="1" indent="-285750">
              <a:buFont typeface="Arial" pitchFamily="34" charset="0"/>
              <a:buChar char="•"/>
            </a:pPr>
            <a:r>
              <a:rPr lang="en-US" sz="2400" dirty="0" smtClean="0"/>
              <a:t>Class entropy – tank volume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86" y="3675048"/>
            <a:ext cx="18002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17822"/>
            <a:ext cx="18002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032" y="3731931"/>
            <a:ext cx="23145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548" y="4044342"/>
            <a:ext cx="1162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679" y="4037888"/>
            <a:ext cx="107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3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051"/>
                                        </p:tgtEl>
                                        <p:attrNameLst>
                                          <p:attrName>style.visibility</p:attrName>
                                        </p:attrNameLst>
                                      </p:cBhvr>
                                      <p:to>
                                        <p:strVal val="visible"/>
                                      </p:to>
                                    </p:set>
                                    <p:anim calcmode="lin" valueType="num">
                                      <p:cBhvr>
                                        <p:cTn id="64" dur="1000" fill="hold"/>
                                        <p:tgtEl>
                                          <p:spTgt spid="2051"/>
                                        </p:tgtEl>
                                        <p:attrNameLst>
                                          <p:attrName>ppt_w</p:attrName>
                                        </p:attrNameLst>
                                      </p:cBhvr>
                                      <p:tavLst>
                                        <p:tav tm="0">
                                          <p:val>
                                            <p:fltVal val="0"/>
                                          </p:val>
                                        </p:tav>
                                        <p:tav tm="100000">
                                          <p:val>
                                            <p:strVal val="#ppt_w"/>
                                          </p:val>
                                        </p:tav>
                                      </p:tavLst>
                                    </p:anim>
                                    <p:anim calcmode="lin" valueType="num">
                                      <p:cBhvr>
                                        <p:cTn id="65" dur="1000" fill="hold"/>
                                        <p:tgtEl>
                                          <p:spTgt spid="2051"/>
                                        </p:tgtEl>
                                        <p:attrNameLst>
                                          <p:attrName>ppt_h</p:attrName>
                                        </p:attrNameLst>
                                      </p:cBhvr>
                                      <p:tavLst>
                                        <p:tav tm="0">
                                          <p:val>
                                            <p:fltVal val="0"/>
                                          </p:val>
                                        </p:tav>
                                        <p:tav tm="100000">
                                          <p:val>
                                            <p:strVal val="#ppt_h"/>
                                          </p:val>
                                        </p:tav>
                                      </p:tavLst>
                                    </p:anim>
                                    <p:anim calcmode="lin" valueType="num">
                                      <p:cBhvr>
                                        <p:cTn id="66" dur="1000" fill="hold"/>
                                        <p:tgtEl>
                                          <p:spTgt spid="2051"/>
                                        </p:tgtEl>
                                        <p:attrNameLst>
                                          <p:attrName>style.rotation</p:attrName>
                                        </p:attrNameLst>
                                      </p:cBhvr>
                                      <p:tavLst>
                                        <p:tav tm="0">
                                          <p:val>
                                            <p:fltVal val="90"/>
                                          </p:val>
                                        </p:tav>
                                        <p:tav tm="100000">
                                          <p:val>
                                            <p:fltVal val="0"/>
                                          </p:val>
                                        </p:tav>
                                      </p:tavLst>
                                    </p:anim>
                                    <p:animEffect transition="in" filter="fade">
                                      <p:cBhvr>
                                        <p:cTn id="67" dur="1000"/>
                                        <p:tgtEl>
                                          <p:spTgt spid="20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57200" y="1154723"/>
            <a:ext cx="8229600" cy="4572000"/>
          </a:xfrm>
        </p:spPr>
        <p:txBody>
          <a:bodyPr>
            <a:normAutofit/>
          </a:bodyPr>
          <a:lstStyle/>
          <a:p>
            <a:r>
              <a:rPr lang="en-US" sz="2400" dirty="0" smtClean="0"/>
              <a:t>You need to create a class that stores one file system path</a:t>
            </a:r>
          </a:p>
          <a:p>
            <a:r>
              <a:rPr lang="en-US" sz="2400" dirty="0">
                <a:solidFill>
                  <a:schemeClr val="accent1"/>
                </a:solidFill>
              </a:rPr>
              <a:t>Examples:</a:t>
            </a:r>
          </a:p>
          <a:p>
            <a:pPr marL="457200" lvl="1" indent="0">
              <a:buNone/>
            </a:pPr>
            <a:r>
              <a:rPr lang="en-US" sz="2400" dirty="0">
                <a:solidFill>
                  <a:schemeClr val="accent1"/>
                </a:solidFill>
              </a:rPr>
              <a:t>	</a:t>
            </a:r>
            <a:r>
              <a:rPr lang="en-US" sz="2400" dirty="0"/>
              <a:t>/home/repository/build.doc</a:t>
            </a:r>
          </a:p>
          <a:p>
            <a:pPr marL="457200" lvl="1" indent="0">
              <a:buNone/>
            </a:pPr>
            <a:r>
              <a:rPr lang="en-US" sz="2400" dirty="0">
                <a:solidFill>
                  <a:schemeClr val="accent1"/>
                </a:solidFill>
              </a:rPr>
              <a:t>	</a:t>
            </a:r>
            <a:r>
              <a:rPr lang="en-US" sz="2400" dirty="0"/>
              <a:t>../../test.sh</a:t>
            </a:r>
          </a:p>
          <a:p>
            <a:pPr marL="457200" lvl="1" indent="0">
              <a:buNone/>
            </a:pPr>
            <a:r>
              <a:rPr lang="en-US" sz="2400" dirty="0"/>
              <a:t>	./</a:t>
            </a:r>
            <a:r>
              <a:rPr lang="en-US" sz="2400" dirty="0" err="1" smtClean="0"/>
              <a:t>special_folder</a:t>
            </a:r>
            <a:endParaRPr lang="en-US" sz="2400" dirty="0" smtClean="0"/>
          </a:p>
          <a:p>
            <a:r>
              <a:rPr lang="en-US" sz="2400" dirty="0">
                <a:solidFill>
                  <a:schemeClr val="accent1"/>
                </a:solidFill>
              </a:rPr>
              <a:t>You </a:t>
            </a:r>
            <a:r>
              <a:rPr lang="en-US" sz="2400" dirty="0" smtClean="0">
                <a:solidFill>
                  <a:schemeClr val="accent1"/>
                </a:solidFill>
              </a:rPr>
              <a:t>have </a:t>
            </a:r>
            <a:r>
              <a:rPr lang="en-US" sz="2400" i="1" dirty="0" smtClean="0">
                <a:solidFill>
                  <a:schemeClr val="tx2"/>
                </a:solidFill>
              </a:rPr>
              <a:t>String</a:t>
            </a:r>
            <a:r>
              <a:rPr lang="en-US" sz="2400" i="1" dirty="0" smtClean="0">
                <a:solidFill>
                  <a:schemeClr val="accent1"/>
                </a:solidFill>
              </a:rPr>
              <a:t> </a:t>
            </a:r>
            <a:r>
              <a:rPr lang="en-US" sz="2400" dirty="0" smtClean="0">
                <a:solidFill>
                  <a:schemeClr val="accent1"/>
                </a:solidFill>
              </a:rPr>
              <a:t>class at your disposal (you can either use inheritance or aggregation)</a:t>
            </a:r>
            <a:endParaRPr lang="en-US" sz="2400" dirty="0" smtClean="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930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sp>
        <p:nvSpPr>
          <p:cNvPr id="3" name="Content Placeholder 2"/>
          <p:cNvSpPr>
            <a:spLocks noGrp="1"/>
          </p:cNvSpPr>
          <p:nvPr>
            <p:ph idx="1"/>
          </p:nvPr>
        </p:nvSpPr>
        <p:spPr>
          <a:xfrm>
            <a:off x="457200" y="1400909"/>
            <a:ext cx="5562600" cy="4572000"/>
          </a:xfrm>
        </p:spPr>
        <p:txBody>
          <a:bodyPr>
            <a:normAutofit/>
          </a:bodyPr>
          <a:lstStyle/>
          <a:p>
            <a:r>
              <a:rPr lang="en-US" sz="2400" dirty="0" smtClean="0"/>
              <a:t>Clearly </a:t>
            </a:r>
            <a:r>
              <a:rPr lang="en-US" sz="2400" dirty="0" err="1" smtClean="0"/>
              <a:t>FilePath</a:t>
            </a:r>
            <a:r>
              <a:rPr lang="en-US" sz="2400" dirty="0" smtClean="0"/>
              <a:t> is a string</a:t>
            </a:r>
          </a:p>
          <a:p>
            <a:r>
              <a:rPr lang="en-US" sz="2400" dirty="0" smtClean="0">
                <a:solidFill>
                  <a:schemeClr val="accent1"/>
                </a:solidFill>
              </a:rPr>
              <a:t>Reuse </a:t>
            </a:r>
            <a:r>
              <a:rPr lang="en-US" sz="2400" i="1" dirty="0" smtClean="0">
                <a:solidFill>
                  <a:schemeClr val="accent1"/>
                </a:solidFill>
              </a:rPr>
              <a:t>String</a:t>
            </a:r>
            <a:r>
              <a:rPr lang="en-US" sz="2400" dirty="0" smtClean="0">
                <a:solidFill>
                  <a:schemeClr val="accent1"/>
                </a:solidFill>
              </a:rPr>
              <a:t> class</a:t>
            </a:r>
          </a:p>
          <a:p>
            <a:r>
              <a:rPr lang="en-US" sz="2400" dirty="0" smtClean="0"/>
              <a:t>Benefit for free from   functionality offered by other libraries handling String objects</a:t>
            </a:r>
          </a:p>
          <a:p>
            <a:r>
              <a:rPr lang="en-US" sz="2400" dirty="0" smtClean="0">
                <a:solidFill>
                  <a:schemeClr val="accent2"/>
                </a:solidFill>
              </a:rPr>
              <a:t>Breaks entropy rule: some characters are not allowed in a path ex: </a:t>
            </a:r>
            <a:r>
              <a:rPr lang="en-US" sz="2400" dirty="0" smtClean="0"/>
              <a:t>NUL</a:t>
            </a:r>
            <a:r>
              <a:rPr lang="en-US" sz="2400" dirty="0" smtClean="0">
                <a:solidFill>
                  <a:schemeClr val="accent1"/>
                </a:solidFill>
              </a:rPr>
              <a:t> </a:t>
            </a:r>
            <a:r>
              <a:rPr lang="en-US" sz="2400" dirty="0" smtClean="0">
                <a:solidFill>
                  <a:schemeClr val="accent2"/>
                </a:solidFill>
              </a:rPr>
              <a:t>and</a:t>
            </a:r>
            <a:r>
              <a:rPr lang="en-US" sz="2400" dirty="0" smtClean="0">
                <a:solidFill>
                  <a:schemeClr val="accent1"/>
                </a:solidFill>
              </a:rPr>
              <a:t> </a:t>
            </a:r>
            <a:r>
              <a:rPr lang="en-US" sz="2400" dirty="0" smtClean="0"/>
              <a:t>/ </a:t>
            </a:r>
            <a:r>
              <a:rPr lang="en-US" sz="2400" dirty="0" smtClean="0">
                <a:solidFill>
                  <a:schemeClr val="accent2"/>
                </a:solidFill>
              </a:rPr>
              <a:t>some apps may not allow </a:t>
            </a:r>
            <a:r>
              <a:rPr lang="en-US" sz="2400" dirty="0" smtClean="0"/>
              <a:t>?</a:t>
            </a:r>
            <a:r>
              <a:rPr lang="en-US" sz="2400" dirty="0" smtClean="0">
                <a:solidFill>
                  <a:schemeClr val="accent2"/>
                </a:solidFill>
              </a:rPr>
              <a:t>, </a:t>
            </a:r>
            <a:r>
              <a:rPr lang="en-US" sz="2400" dirty="0" smtClean="0"/>
              <a:t>*</a:t>
            </a:r>
            <a:r>
              <a:rPr lang="en-US" sz="2400" dirty="0" smtClean="0">
                <a:solidFill>
                  <a:schemeClr val="accent2"/>
                </a:solidFill>
              </a:rPr>
              <a:t>, </a:t>
            </a:r>
            <a:r>
              <a:rPr lang="en-US" sz="2400" dirty="0" smtClean="0"/>
              <a:t>:</a:t>
            </a:r>
            <a:r>
              <a:rPr lang="en-US" sz="2400" dirty="0" smtClean="0">
                <a:solidFill>
                  <a:schemeClr val="accent2"/>
                </a:solidFill>
              </a:rPr>
              <a:t>, </a:t>
            </a:r>
            <a:r>
              <a:rPr lang="en-US" sz="2400" dirty="0" smtClean="0"/>
              <a:t>+</a:t>
            </a:r>
            <a:r>
              <a:rPr lang="en-US" sz="2400" dirty="0" smtClean="0">
                <a:solidFill>
                  <a:schemeClr val="accent2"/>
                </a:solidFill>
              </a:rPr>
              <a:t> and </a:t>
            </a:r>
            <a:r>
              <a:rPr lang="en-US" sz="2400" dirty="0" smtClean="0"/>
              <a:t>%</a:t>
            </a:r>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02373"/>
            <a:ext cx="16668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solidFill>
                  <a:srgbClr val="92D050"/>
                </a:solidFill>
              </a:rPr>
              <a:t>Liskov Substitution</a:t>
            </a:r>
            <a:endParaRPr lang="en-US" sz="4800" dirty="0">
              <a:solidFill>
                <a:srgbClr val="92D050"/>
              </a:solidFill>
            </a:endParaRPr>
          </a:p>
        </p:txBody>
      </p:sp>
      <p:sp>
        <p:nvSpPr>
          <p:cNvPr id="3" name="Rectangle 2"/>
          <p:cNvSpPr/>
          <p:nvPr/>
        </p:nvSpPr>
        <p:spPr>
          <a:xfrm>
            <a:off x="1665006" y="3657600"/>
            <a:ext cx="6248400" cy="1569660"/>
          </a:xfrm>
          <a:prstGeom prst="rect">
            <a:avLst/>
          </a:prstGeom>
        </p:spPr>
        <p:txBody>
          <a:bodyPr wrap="square">
            <a:spAutoFit/>
          </a:bodyPr>
          <a:lstStyle/>
          <a:p>
            <a:pPr algn="ctr"/>
            <a:r>
              <a:rPr lang="en-US" sz="2400" i="1" dirty="0" smtClean="0"/>
              <a:t>If for </a:t>
            </a:r>
            <a:r>
              <a:rPr lang="en-US" sz="2400" i="1" dirty="0"/>
              <a:t>each object o</a:t>
            </a:r>
            <a:r>
              <a:rPr lang="en-US" sz="2400" i="1" baseline="-25000" dirty="0"/>
              <a:t>1</a:t>
            </a:r>
            <a:r>
              <a:rPr lang="en-US" sz="2400" i="1" dirty="0"/>
              <a:t> of type S there is an object o</a:t>
            </a:r>
            <a:r>
              <a:rPr lang="en-US" sz="2400" i="1" baseline="-25000" dirty="0"/>
              <a:t>2</a:t>
            </a:r>
            <a:r>
              <a:rPr lang="en-US" sz="2400" i="1" dirty="0"/>
              <a:t> of type T such that for </a:t>
            </a:r>
            <a:r>
              <a:rPr lang="en-US" sz="2400" i="1" dirty="0" smtClean="0"/>
              <a:t>all programs P  defined </a:t>
            </a:r>
            <a:r>
              <a:rPr lang="en-US" sz="2400" i="1" dirty="0"/>
              <a:t>in terms of T, the behavior of P is unchanged when o</a:t>
            </a:r>
            <a:r>
              <a:rPr lang="en-US" sz="2400" i="1" baseline="-25000" dirty="0"/>
              <a:t>1</a:t>
            </a:r>
            <a:r>
              <a:rPr lang="en-US" sz="2400" i="1" dirty="0"/>
              <a:t> </a:t>
            </a:r>
            <a:r>
              <a:rPr lang="en-US" sz="2400" i="1" dirty="0" smtClean="0"/>
              <a:t>is substituted </a:t>
            </a:r>
            <a:r>
              <a:rPr lang="en-US" sz="2400" i="1" dirty="0"/>
              <a:t>for o</a:t>
            </a:r>
            <a:r>
              <a:rPr lang="en-US" sz="2400" i="1" baseline="-25000" dirty="0"/>
              <a:t>2</a:t>
            </a:r>
            <a:r>
              <a:rPr lang="en-US" sz="2400" i="1" dirty="0"/>
              <a:t> then S is a </a:t>
            </a:r>
            <a:r>
              <a:rPr lang="en-US" sz="2400" i="1" dirty="0" smtClean="0"/>
              <a:t>subtype </a:t>
            </a:r>
            <a:r>
              <a:rPr lang="en-US" sz="2400" i="1" dirty="0"/>
              <a:t>of T.</a:t>
            </a:r>
            <a:endParaRPr lang="en-US" sz="2400" dirty="0"/>
          </a:p>
        </p:txBody>
      </p:sp>
    </p:spTree>
    <p:extLst>
      <p:ext uri="{BB962C8B-B14F-4D97-AF65-F5344CB8AC3E}">
        <p14:creationId xmlns:p14="http://schemas.microsoft.com/office/powerpoint/2010/main" val="35297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a:t>
            </a:r>
            <a:endParaRPr lang="en-US" dirty="0"/>
          </a:p>
        </p:txBody>
      </p:sp>
      <p:sp>
        <p:nvSpPr>
          <p:cNvPr id="3" name="Content Placeholder 2"/>
          <p:cNvSpPr>
            <a:spLocks noGrp="1"/>
          </p:cNvSpPr>
          <p:nvPr>
            <p:ph idx="1"/>
          </p:nvPr>
        </p:nvSpPr>
        <p:spPr>
          <a:xfrm>
            <a:off x="457200" y="1412632"/>
            <a:ext cx="8001000" cy="1905000"/>
          </a:xfrm>
        </p:spPr>
        <p:txBody>
          <a:bodyPr>
            <a:normAutofit/>
          </a:bodyPr>
          <a:lstStyle/>
          <a:p>
            <a:r>
              <a:rPr lang="en-US" sz="2400" dirty="0" err="1" smtClean="0"/>
              <a:t>FilePath</a:t>
            </a:r>
            <a:r>
              <a:rPr lang="en-US" sz="2400" dirty="0" smtClean="0"/>
              <a:t> is a string </a:t>
            </a:r>
            <a:r>
              <a:rPr lang="en-US" sz="2400" dirty="0" smtClean="0">
                <a:solidFill>
                  <a:schemeClr val="accent1"/>
                </a:solidFill>
              </a:rPr>
              <a:t>sometimes…</a:t>
            </a:r>
          </a:p>
          <a:p>
            <a:r>
              <a:rPr lang="en-US" sz="2400" dirty="0" smtClean="0"/>
              <a:t>Most of the times is a </a:t>
            </a:r>
            <a:r>
              <a:rPr lang="en-US" sz="2400" dirty="0" err="1" smtClean="0"/>
              <a:t>FilePath</a:t>
            </a:r>
            <a:endParaRPr lang="en-US" sz="2400" dirty="0" smtClean="0"/>
          </a:p>
          <a:p>
            <a:r>
              <a:rPr lang="en-US" sz="2400" dirty="0" smtClean="0">
                <a:solidFill>
                  <a:schemeClr val="accent1"/>
                </a:solidFill>
              </a:rPr>
              <a:t>We should reuse String but only as a </a:t>
            </a:r>
            <a:r>
              <a:rPr lang="en-US" sz="2400" dirty="0" smtClean="0">
                <a:solidFill>
                  <a:schemeClr val="tx2"/>
                </a:solidFill>
              </a:rPr>
              <a:t>Strategy</a:t>
            </a:r>
            <a:r>
              <a:rPr lang="en-US" sz="2400" dirty="0" smtClean="0">
                <a:solidFill>
                  <a:schemeClr val="accent1"/>
                </a:solidFill>
              </a:rPr>
              <a:t> </a:t>
            </a:r>
            <a:r>
              <a:rPr lang="en-US" sz="2400" b="1" dirty="0" smtClean="0">
                <a:solidFill>
                  <a:schemeClr val="accent1"/>
                </a:solidFill>
              </a:rPr>
              <a:t>not</a:t>
            </a:r>
            <a:r>
              <a:rPr lang="en-US" sz="2400" dirty="0" smtClean="0">
                <a:solidFill>
                  <a:schemeClr val="accent1"/>
                </a:solidFill>
              </a:rPr>
              <a:t> as a </a:t>
            </a:r>
            <a:r>
              <a:rPr lang="en-US" sz="2400" dirty="0" smtClean="0">
                <a:solidFill>
                  <a:schemeClr val="tx2"/>
                </a:solidFill>
              </a:rPr>
              <a:t>Template</a:t>
            </a:r>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45467"/>
            <a:ext cx="41148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888468"/>
            <a:ext cx="7391400" cy="369332"/>
          </a:xfrm>
          <a:prstGeom prst="rect">
            <a:avLst/>
          </a:prstGeom>
        </p:spPr>
        <p:txBody>
          <a:bodyPr wrap="square">
            <a:spAutoFit/>
          </a:bodyPr>
          <a:lstStyle/>
          <a:p>
            <a:r>
              <a:rPr lang="en-US" dirty="0" smtClean="0">
                <a:solidFill>
                  <a:srgbClr val="00B050"/>
                </a:solidFill>
              </a:rPr>
              <a:t>This solution allows for entropy variation in both directions</a:t>
            </a:r>
            <a:endParaRPr lang="en-US" dirty="0">
              <a:solidFill>
                <a:srgbClr val="00B050"/>
              </a:solidFill>
            </a:endParaRPr>
          </a:p>
        </p:txBody>
      </p:sp>
    </p:spTree>
    <p:extLst>
      <p:ext uri="{BB962C8B-B14F-4D97-AF65-F5344CB8AC3E}">
        <p14:creationId xmlns:p14="http://schemas.microsoft.com/office/powerpoint/2010/main" val="84216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Entropy Challenges</a:t>
            </a:r>
            <a:endParaRPr lang="en-US" dirty="0"/>
          </a:p>
        </p:txBody>
      </p:sp>
      <p:sp>
        <p:nvSpPr>
          <p:cNvPr id="3" name="Content Placeholder 2"/>
          <p:cNvSpPr>
            <a:spLocks noGrp="1"/>
          </p:cNvSpPr>
          <p:nvPr>
            <p:ph idx="1"/>
          </p:nvPr>
        </p:nvSpPr>
        <p:spPr>
          <a:xfrm>
            <a:off x="457200" y="1271956"/>
            <a:ext cx="8229600" cy="4800600"/>
          </a:xfrm>
        </p:spPr>
        <p:txBody>
          <a:bodyPr>
            <a:normAutofit/>
          </a:bodyPr>
          <a:lstStyle/>
          <a:p>
            <a:r>
              <a:rPr lang="en-US" sz="2400" dirty="0">
                <a:solidFill>
                  <a:srgbClr val="FF0000"/>
                </a:solidFill>
              </a:rPr>
              <a:t>Invent a way to automatically detect design </a:t>
            </a:r>
            <a:r>
              <a:rPr lang="en-US" sz="2400" dirty="0" smtClean="0">
                <a:solidFill>
                  <a:srgbClr val="FF0000"/>
                </a:solidFill>
              </a:rPr>
              <a:t>flaws  </a:t>
            </a:r>
            <a:r>
              <a:rPr lang="en-US" sz="2400" dirty="0">
                <a:solidFill>
                  <a:srgbClr val="FF0000"/>
                </a:solidFill>
              </a:rPr>
              <a:t>in existing </a:t>
            </a:r>
            <a:r>
              <a:rPr lang="en-US" sz="2400" dirty="0" smtClean="0">
                <a:solidFill>
                  <a:srgbClr val="FF0000"/>
                </a:solidFill>
              </a:rPr>
              <a:t>applications </a:t>
            </a:r>
            <a:r>
              <a:rPr lang="en-US" sz="2400" dirty="0">
                <a:solidFill>
                  <a:srgbClr val="FF0000"/>
                </a:solidFill>
              </a:rPr>
              <a:t>based on design entropy rules</a:t>
            </a:r>
          </a:p>
          <a:p>
            <a:r>
              <a:rPr lang="en-US" sz="2400" dirty="0"/>
              <a:t>Find entropy rules for:</a:t>
            </a:r>
          </a:p>
          <a:p>
            <a:pPr lvl="1">
              <a:buFont typeface="Arial" pitchFamily="34" charset="0"/>
              <a:buChar char="•"/>
            </a:pPr>
            <a:r>
              <a:rPr lang="en-US" sz="2400" dirty="0" smtClean="0">
                <a:solidFill>
                  <a:schemeClr val="accent1"/>
                </a:solidFill>
              </a:rPr>
              <a:t>Open Close </a:t>
            </a:r>
            <a:r>
              <a:rPr lang="en-US" sz="2400" dirty="0">
                <a:solidFill>
                  <a:schemeClr val="accent1"/>
                </a:solidFill>
              </a:rPr>
              <a:t>Principle</a:t>
            </a:r>
          </a:p>
          <a:p>
            <a:pPr lvl="1">
              <a:buFont typeface="Arial" pitchFamily="34" charset="0"/>
              <a:buChar char="•"/>
            </a:pPr>
            <a:r>
              <a:rPr lang="en-US" sz="2400" dirty="0"/>
              <a:t>Dependency Inversion Principle </a:t>
            </a:r>
          </a:p>
          <a:p>
            <a:pPr lvl="1">
              <a:buFont typeface="Arial" pitchFamily="34" charset="0"/>
              <a:buChar char="•"/>
            </a:pPr>
            <a:r>
              <a:rPr lang="en-US" sz="2400" dirty="0">
                <a:solidFill>
                  <a:schemeClr val="accent1"/>
                </a:solidFill>
              </a:rPr>
              <a:t>Interface Segregation Principle</a:t>
            </a:r>
          </a:p>
          <a:p>
            <a:pPr lvl="1">
              <a:buFont typeface="Arial" pitchFamily="34" charset="0"/>
              <a:buChar char="•"/>
            </a:pPr>
            <a:r>
              <a:rPr lang="en-US" sz="2400" dirty="0"/>
              <a:t>Single Responsibility Principle</a:t>
            </a:r>
          </a:p>
          <a:p>
            <a:r>
              <a:rPr lang="en-US" sz="2400" dirty="0" smtClean="0">
                <a:solidFill>
                  <a:schemeClr val="accent1"/>
                </a:solidFill>
              </a:rPr>
              <a:t>Find the correct entropy rule for aggregation / composition</a:t>
            </a:r>
          </a:p>
          <a:p>
            <a:r>
              <a:rPr lang="en-US" sz="2400" dirty="0" smtClean="0"/>
              <a:t>Look for an entropy rules that settle the inheritance vs. aggregation debate</a:t>
            </a:r>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 </a:t>
            </a:r>
            <a:r>
              <a:rPr kumimoji="0" lang="en-US" sz="6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rgbClr val="000000"/>
                </a:solidFill>
                <a:effectLst/>
                <a:latin typeface="Arial" charset="0"/>
                <a:cs typeface="Arial" charset="0"/>
              </a:rPr>
              <a:t>.</a:t>
            </a:r>
            <a:r>
              <a:rPr kumimoji="0" lang="en-US" sz="6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800" dirty="0" smtClean="0"/>
              <a:t>OOD articles </a:t>
            </a:r>
            <a:r>
              <a:rPr lang="en-US" sz="2800" dirty="0" smtClean="0">
                <a:hlinkClick r:id="rId3"/>
              </a:rPr>
              <a:t>http</a:t>
            </a:r>
            <a:r>
              <a:rPr lang="en-US" sz="2800" dirty="0">
                <a:hlinkClick r:id="rId3"/>
              </a:rPr>
              <a:t>://</a:t>
            </a:r>
            <a:r>
              <a:rPr lang="en-US" sz="2800" dirty="0" smtClean="0">
                <a:hlinkClick r:id="rId3"/>
              </a:rPr>
              <a:t>www.objectmentor.com</a:t>
            </a:r>
            <a:endParaRPr lang="en-US" sz="2800" dirty="0"/>
          </a:p>
          <a:p>
            <a:r>
              <a:rPr lang="en-US" sz="2800" dirty="0" smtClean="0"/>
              <a:t>Shannon Entropy </a:t>
            </a:r>
            <a:r>
              <a:rPr lang="en-US" sz="2800" dirty="0" smtClean="0">
                <a:hlinkClick r:id="rId4"/>
              </a:rPr>
              <a:t>http</a:t>
            </a:r>
            <a:r>
              <a:rPr lang="en-US" sz="2800" dirty="0">
                <a:hlinkClick r:id="rId4"/>
              </a:rPr>
              <a:t>://en.wikipedia.org/wiki/Entropy_(information_theory)</a:t>
            </a:r>
            <a:endParaRPr lang="en-US" sz="2800" dirty="0" smtClean="0"/>
          </a:p>
        </p:txBody>
      </p:sp>
    </p:spTree>
    <p:extLst>
      <p:ext uri="{BB962C8B-B14F-4D97-AF65-F5344CB8AC3E}">
        <p14:creationId xmlns:p14="http://schemas.microsoft.com/office/powerpoint/2010/main" val="109182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pic>
        <p:nvPicPr>
          <p:cNvPr id="4" name="Picture 4" descr="n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049463"/>
            <a:ext cx="7704138"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3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a:t>
            </a:r>
            <a:endParaRPr lang="en-US" dirty="0"/>
          </a:p>
        </p:txBody>
      </p:sp>
      <p:sp>
        <p:nvSpPr>
          <p:cNvPr id="5" name="Content Placeholder 4"/>
          <p:cNvSpPr>
            <a:spLocks noGrp="1"/>
          </p:cNvSpPr>
          <p:nvPr>
            <p:ph idx="1"/>
          </p:nvPr>
        </p:nvSpPr>
        <p:spPr>
          <a:xfrm>
            <a:off x="457200" y="1600201"/>
            <a:ext cx="8229600" cy="1981199"/>
          </a:xfrm>
        </p:spPr>
        <p:txBody>
          <a:bodyPr>
            <a:normAutofit/>
          </a:bodyPr>
          <a:lstStyle/>
          <a:p>
            <a:r>
              <a:rPr lang="en-US" sz="2400" dirty="0" smtClean="0"/>
              <a:t>You’ve created an application that was successfully deployed</a:t>
            </a:r>
          </a:p>
          <a:p>
            <a:r>
              <a:rPr lang="en-US" sz="2400" dirty="0" smtClean="0">
                <a:solidFill>
                  <a:schemeClr val="tx2"/>
                </a:solidFill>
              </a:rPr>
              <a:t>Your application knows how to handle rectangles</a:t>
            </a:r>
          </a:p>
          <a:p>
            <a:r>
              <a:rPr lang="en-US" sz="2400" dirty="0" smtClean="0"/>
              <a:t>Users ask that it should also manage squares</a:t>
            </a:r>
            <a:endParaRPr lang="en-US" sz="2400" dirty="0"/>
          </a:p>
        </p:txBody>
      </p:sp>
    </p:spTree>
    <p:extLst>
      <p:ext uri="{BB962C8B-B14F-4D97-AF65-F5344CB8AC3E}">
        <p14:creationId xmlns:p14="http://schemas.microsoft.com/office/powerpoint/2010/main" val="132938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design choice</a:t>
            </a:r>
            <a:endParaRPr lang="en-US" dirty="0"/>
          </a:p>
        </p:txBody>
      </p:sp>
      <p:sp>
        <p:nvSpPr>
          <p:cNvPr id="4" name="Content Placeholder 4"/>
          <p:cNvSpPr txBox="1">
            <a:spLocks/>
          </p:cNvSpPr>
          <p:nvPr/>
        </p:nvSpPr>
        <p:spPr>
          <a:xfrm>
            <a:off x="457200" y="1600200"/>
            <a:ext cx="5791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Square</a:t>
            </a:r>
            <a:r>
              <a:rPr lang="en-US" sz="2800" dirty="0"/>
              <a:t> is a rectangle for all normal </a:t>
            </a:r>
            <a:r>
              <a:rPr lang="en-US" sz="2800" dirty="0" smtClean="0"/>
              <a:t>intents</a:t>
            </a:r>
          </a:p>
          <a:p>
            <a:r>
              <a:rPr lang="en-US" sz="2800" dirty="0" smtClean="0">
                <a:solidFill>
                  <a:schemeClr val="accent1"/>
                </a:solidFill>
              </a:rPr>
              <a:t>Inheritance is an ISA relationship</a:t>
            </a:r>
          </a:p>
          <a:p>
            <a:r>
              <a:rPr lang="en-US" sz="2800" dirty="0" smtClean="0"/>
              <a:t>ISA relationship is one of the fundamental concepts of OOA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19250"/>
            <a:ext cx="16573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7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design choice</a:t>
            </a:r>
          </a:p>
        </p:txBody>
      </p:sp>
      <p:sp>
        <p:nvSpPr>
          <p:cNvPr id="3" name="Content Placeholder 2"/>
          <p:cNvSpPr>
            <a:spLocks noGrp="1"/>
          </p:cNvSpPr>
          <p:nvPr>
            <p:ph idx="1"/>
          </p:nvPr>
        </p:nvSpPr>
        <p:spPr>
          <a:xfrm>
            <a:off x="457200" y="1600201"/>
            <a:ext cx="4343400" cy="3733799"/>
          </a:xfrm>
          <a:ln>
            <a:noFill/>
          </a:ln>
        </p:spPr>
        <p:txBody>
          <a:bodyPr>
            <a:normAutofit fontScale="55000" lnSpcReduction="20000"/>
          </a:bodyPr>
          <a:lstStyle/>
          <a:p>
            <a:pPr marL="0" indent="0">
              <a:buNone/>
            </a:pPr>
            <a:r>
              <a:rPr lang="en-US" sz="2900" dirty="0">
                <a:solidFill>
                  <a:schemeClr val="tx2"/>
                </a:solidFill>
              </a:rPr>
              <a:t>class Rectangle</a:t>
            </a:r>
          </a:p>
          <a:p>
            <a:pPr marL="0" indent="0">
              <a:buNone/>
            </a:pPr>
            <a:r>
              <a:rPr lang="en-US" sz="2900" dirty="0"/>
              <a:t>{</a:t>
            </a:r>
          </a:p>
          <a:p>
            <a:pPr marL="0" lvl="1" indent="0">
              <a:buNone/>
            </a:pPr>
            <a:r>
              <a:rPr lang="en-US" sz="2900" dirty="0">
                <a:solidFill>
                  <a:schemeClr val="tx2"/>
                </a:solidFill>
              </a:rPr>
              <a:t>public</a:t>
            </a:r>
            <a:r>
              <a:rPr lang="en-US" sz="2900" dirty="0" smtClean="0">
                <a:solidFill>
                  <a:schemeClr val="tx2"/>
                </a:solidFill>
              </a:rPr>
              <a:t>:</a:t>
            </a:r>
            <a:endParaRPr lang="en-US" sz="2900" dirty="0">
              <a:solidFill>
                <a:schemeClr val="tx2"/>
              </a:solidFill>
            </a:endParaRPr>
          </a:p>
          <a:p>
            <a:pPr marL="0" lvl="1" indent="0">
              <a:buNone/>
            </a:pPr>
            <a:r>
              <a:rPr lang="en-US" sz="2900" dirty="0">
                <a:solidFill>
                  <a:schemeClr val="tx2"/>
                </a:solidFill>
              </a:rPr>
              <a:t>         void</a:t>
            </a:r>
            <a:r>
              <a:rPr lang="en-US" sz="2900" dirty="0"/>
              <a:t> </a:t>
            </a:r>
            <a:r>
              <a:rPr lang="en-US" sz="2900" dirty="0" err="1"/>
              <a:t>SetWidth</a:t>
            </a:r>
            <a:r>
              <a:rPr lang="en-US" sz="2900" dirty="0"/>
              <a:t>(</a:t>
            </a:r>
            <a:r>
              <a:rPr lang="en-US" sz="2900" dirty="0">
                <a:solidFill>
                  <a:schemeClr val="tx2"/>
                </a:solidFill>
              </a:rPr>
              <a:t>double</a:t>
            </a:r>
            <a:r>
              <a:rPr lang="en-US" sz="2900" dirty="0"/>
              <a:t> w) { </a:t>
            </a:r>
            <a:r>
              <a:rPr lang="en-US" sz="2900" dirty="0" smtClean="0"/>
              <a:t>width = w</a:t>
            </a:r>
            <a:r>
              <a:rPr lang="en-US" sz="2900" dirty="0"/>
              <a:t>; }</a:t>
            </a:r>
          </a:p>
          <a:p>
            <a:pPr marL="0" lvl="1" indent="0">
              <a:buNone/>
            </a:pPr>
            <a:r>
              <a:rPr lang="en-US" sz="2900" dirty="0">
                <a:solidFill>
                  <a:schemeClr val="tx2"/>
                </a:solidFill>
              </a:rPr>
              <a:t>         double</a:t>
            </a:r>
            <a:r>
              <a:rPr lang="en-US" sz="2900" dirty="0"/>
              <a:t> </a:t>
            </a:r>
            <a:r>
              <a:rPr lang="en-US" sz="2900" dirty="0" err="1"/>
              <a:t>GetWidth</a:t>
            </a:r>
            <a:r>
              <a:rPr lang="en-US" sz="2900" dirty="0"/>
              <a:t>() </a:t>
            </a:r>
            <a:r>
              <a:rPr lang="en-US" sz="2900" dirty="0" err="1">
                <a:solidFill>
                  <a:schemeClr val="tx2"/>
                </a:solidFill>
              </a:rPr>
              <a:t>const</a:t>
            </a:r>
            <a:r>
              <a:rPr lang="en-US" sz="2900" dirty="0">
                <a:solidFill>
                  <a:schemeClr val="tx2"/>
                </a:solidFill>
              </a:rPr>
              <a:t> </a:t>
            </a:r>
            <a:r>
              <a:rPr lang="en-US" sz="2900" dirty="0"/>
              <a:t>{ return </a:t>
            </a:r>
            <a:r>
              <a:rPr lang="en-US" sz="2900" dirty="0" smtClean="0"/>
              <a:t>width</a:t>
            </a:r>
            <a:r>
              <a:rPr lang="en-US" sz="2900" dirty="0"/>
              <a:t>; }</a:t>
            </a:r>
          </a:p>
          <a:p>
            <a:pPr marL="0" lvl="1" indent="0">
              <a:buNone/>
            </a:pPr>
            <a:endParaRPr lang="en-US" sz="2900" dirty="0">
              <a:solidFill>
                <a:schemeClr val="tx2"/>
              </a:solidFill>
            </a:endParaRPr>
          </a:p>
          <a:p>
            <a:pPr marL="0" lvl="1" indent="0">
              <a:buNone/>
            </a:pPr>
            <a:r>
              <a:rPr lang="en-US" sz="2900" dirty="0">
                <a:solidFill>
                  <a:schemeClr val="tx2"/>
                </a:solidFill>
              </a:rPr>
              <a:t>         void</a:t>
            </a:r>
            <a:r>
              <a:rPr lang="en-US" sz="2900" dirty="0"/>
              <a:t> </a:t>
            </a:r>
            <a:r>
              <a:rPr lang="en-US" sz="2900" dirty="0" err="1" smtClean="0"/>
              <a:t>SetHeight</a:t>
            </a:r>
            <a:r>
              <a:rPr lang="en-US" sz="2900" dirty="0" smtClean="0"/>
              <a:t>(</a:t>
            </a:r>
            <a:r>
              <a:rPr lang="en-US" sz="2900" dirty="0" smtClean="0">
                <a:solidFill>
                  <a:schemeClr val="tx2"/>
                </a:solidFill>
              </a:rPr>
              <a:t>double</a:t>
            </a:r>
            <a:r>
              <a:rPr lang="en-US" sz="2900" dirty="0" smtClean="0"/>
              <a:t> </a:t>
            </a:r>
            <a:r>
              <a:rPr lang="en-US" sz="2900" dirty="0"/>
              <a:t>h) { </a:t>
            </a:r>
            <a:r>
              <a:rPr lang="en-US" sz="2900" dirty="0" smtClean="0"/>
              <a:t>height = h; </a:t>
            </a:r>
            <a:r>
              <a:rPr lang="en-US" sz="2900" dirty="0"/>
              <a:t>}</a:t>
            </a:r>
          </a:p>
          <a:p>
            <a:pPr marL="0" lvl="1" indent="0">
              <a:buNone/>
            </a:pPr>
            <a:r>
              <a:rPr lang="en-US" sz="2900" dirty="0">
                <a:solidFill>
                  <a:schemeClr val="tx2"/>
                </a:solidFill>
              </a:rPr>
              <a:t>         double</a:t>
            </a:r>
            <a:r>
              <a:rPr lang="en-US" sz="2900" dirty="0"/>
              <a:t> </a:t>
            </a:r>
            <a:r>
              <a:rPr lang="en-US" sz="2900" dirty="0" err="1"/>
              <a:t>GetHeight</a:t>
            </a:r>
            <a:r>
              <a:rPr lang="en-US" sz="2900" dirty="0"/>
              <a:t>() </a:t>
            </a:r>
            <a:r>
              <a:rPr lang="en-US" sz="2900" dirty="0" err="1">
                <a:solidFill>
                  <a:schemeClr val="tx2"/>
                </a:solidFill>
              </a:rPr>
              <a:t>const</a:t>
            </a:r>
            <a:r>
              <a:rPr lang="en-US" sz="2900" dirty="0"/>
              <a:t> </a:t>
            </a:r>
            <a:r>
              <a:rPr lang="en-US" sz="2900" dirty="0" smtClean="0"/>
              <a:t>{ </a:t>
            </a:r>
            <a:r>
              <a:rPr lang="en-US" sz="2900" dirty="0"/>
              <a:t>return </a:t>
            </a:r>
            <a:r>
              <a:rPr lang="en-US" sz="2900" dirty="0" smtClean="0"/>
              <a:t>height</a:t>
            </a:r>
            <a:r>
              <a:rPr lang="en-US" sz="2900" dirty="0"/>
              <a:t>; }        </a:t>
            </a:r>
          </a:p>
          <a:p>
            <a:pPr marL="0" indent="0">
              <a:buNone/>
            </a:pPr>
            <a:r>
              <a:rPr lang="en-US" sz="2900" dirty="0" smtClean="0">
                <a:solidFill>
                  <a:schemeClr val="tx2"/>
                </a:solidFill>
              </a:rPr>
              <a:t>private</a:t>
            </a:r>
            <a:r>
              <a:rPr lang="en-US" sz="2900" dirty="0">
                <a:solidFill>
                  <a:schemeClr val="tx2"/>
                </a:solidFill>
              </a:rPr>
              <a:t>:</a:t>
            </a:r>
          </a:p>
          <a:p>
            <a:pPr marL="0" indent="0">
              <a:buNone/>
            </a:pPr>
            <a:r>
              <a:rPr lang="en-US" sz="2900" dirty="0">
                <a:solidFill>
                  <a:schemeClr val="tx2"/>
                </a:solidFill>
              </a:rPr>
              <a:t>       </a:t>
            </a:r>
            <a:r>
              <a:rPr lang="en-US" sz="2900" dirty="0" smtClean="0">
                <a:solidFill>
                  <a:schemeClr val="tx2"/>
                </a:solidFill>
              </a:rPr>
              <a:t>  double</a:t>
            </a:r>
            <a:r>
              <a:rPr lang="en-US" sz="2900" dirty="0" smtClean="0"/>
              <a:t> height</a:t>
            </a:r>
            <a:r>
              <a:rPr lang="en-US" sz="2900" dirty="0"/>
              <a:t>;</a:t>
            </a:r>
          </a:p>
          <a:p>
            <a:pPr marL="0" indent="0">
              <a:buNone/>
            </a:pPr>
            <a:r>
              <a:rPr lang="en-US" sz="2900" dirty="0">
                <a:solidFill>
                  <a:schemeClr val="tx2"/>
                </a:solidFill>
              </a:rPr>
              <a:t>       </a:t>
            </a:r>
            <a:r>
              <a:rPr lang="en-US" sz="2900" dirty="0" smtClean="0">
                <a:solidFill>
                  <a:schemeClr val="tx2"/>
                </a:solidFill>
              </a:rPr>
              <a:t>  double</a:t>
            </a:r>
            <a:r>
              <a:rPr lang="en-US" sz="2900" dirty="0" smtClean="0"/>
              <a:t> width</a:t>
            </a:r>
            <a:r>
              <a:rPr lang="en-US" sz="2900" dirty="0"/>
              <a:t>;</a:t>
            </a:r>
          </a:p>
          <a:p>
            <a:pPr marL="0" indent="0">
              <a:buNone/>
            </a:pPr>
            <a:r>
              <a:rPr lang="en-US" sz="2900" dirty="0"/>
              <a:t>};</a:t>
            </a:r>
          </a:p>
          <a:p>
            <a:pPr marL="0" indent="0">
              <a:buNone/>
            </a:pPr>
            <a:endParaRPr lang="en-US" dirty="0"/>
          </a:p>
        </p:txBody>
      </p:sp>
      <p:sp>
        <p:nvSpPr>
          <p:cNvPr id="4" name="Content Placeholder 2"/>
          <p:cNvSpPr txBox="1">
            <a:spLocks/>
          </p:cNvSpPr>
          <p:nvPr/>
        </p:nvSpPr>
        <p:spPr>
          <a:xfrm>
            <a:off x="5257800" y="1524000"/>
            <a:ext cx="3429000" cy="3428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solidFill>
                  <a:schemeClr val="tx2"/>
                </a:solidFill>
              </a:rPr>
              <a:t>void Square::</a:t>
            </a:r>
            <a:r>
              <a:rPr lang="en-US" sz="1600" dirty="0" err="1" smtClean="0"/>
              <a:t>SetWidth</a:t>
            </a:r>
            <a:r>
              <a:rPr lang="en-US" sz="1600" dirty="0" smtClean="0"/>
              <a:t>(</a:t>
            </a:r>
            <a:r>
              <a:rPr lang="en-US" sz="1600" dirty="0" smtClean="0">
                <a:solidFill>
                  <a:schemeClr val="tx2"/>
                </a:solidFill>
              </a:rPr>
              <a:t>double</a:t>
            </a:r>
            <a:r>
              <a:rPr lang="en-US" sz="1600" dirty="0" smtClean="0"/>
              <a:t> w)</a:t>
            </a:r>
          </a:p>
          <a:p>
            <a:pPr marL="0" indent="0">
              <a:buFont typeface="Arial" pitchFamily="34" charset="0"/>
              <a:buNone/>
            </a:pPr>
            <a:r>
              <a:rPr lang="en-US" sz="1600" dirty="0" smtClean="0"/>
              <a:t>{</a:t>
            </a:r>
          </a:p>
          <a:p>
            <a:pPr marL="0" indent="0">
              <a:buFont typeface="Arial" pitchFamily="34" charset="0"/>
              <a:buNone/>
            </a:pPr>
            <a:r>
              <a:rPr lang="en-US" sz="1600" dirty="0"/>
              <a:t> </a:t>
            </a:r>
            <a:r>
              <a:rPr lang="en-US" sz="1600" dirty="0" smtClean="0"/>
              <a:t>          </a:t>
            </a:r>
            <a:r>
              <a:rPr lang="en-US" sz="1600" dirty="0" smtClean="0">
                <a:solidFill>
                  <a:schemeClr val="tx2"/>
                </a:solidFill>
              </a:rPr>
              <a:t>Rectangle</a:t>
            </a:r>
            <a:r>
              <a:rPr lang="en-US" sz="1600" dirty="0" smtClean="0"/>
              <a:t>::</a:t>
            </a:r>
            <a:r>
              <a:rPr lang="en-US" sz="1600" dirty="0" err="1" smtClean="0"/>
              <a:t>SetWidth</a:t>
            </a:r>
            <a:r>
              <a:rPr lang="en-US" sz="1600" dirty="0" smtClean="0"/>
              <a:t>(w);</a:t>
            </a:r>
          </a:p>
          <a:p>
            <a:pPr marL="0" indent="0">
              <a:buFont typeface="Arial" pitchFamily="34" charset="0"/>
              <a:buNone/>
            </a:pPr>
            <a:r>
              <a:rPr lang="en-US" sz="1600" dirty="0"/>
              <a:t> </a:t>
            </a:r>
            <a:r>
              <a:rPr lang="en-US" sz="1600" dirty="0" smtClean="0"/>
              <a:t>          </a:t>
            </a:r>
            <a:r>
              <a:rPr lang="en-US" sz="1600" dirty="0" smtClean="0">
                <a:solidFill>
                  <a:schemeClr val="tx2"/>
                </a:solidFill>
              </a:rPr>
              <a:t>Rectangle</a:t>
            </a:r>
            <a:r>
              <a:rPr lang="en-US" sz="1600" dirty="0" smtClean="0"/>
              <a:t>::</a:t>
            </a:r>
            <a:r>
              <a:rPr lang="en-US" sz="1600" dirty="0" err="1" smtClean="0"/>
              <a:t>SetHeight</a:t>
            </a:r>
            <a:r>
              <a:rPr lang="en-US" sz="1600" dirty="0" smtClean="0"/>
              <a:t>(w);</a:t>
            </a:r>
          </a:p>
          <a:p>
            <a:pPr marL="0" indent="0">
              <a:buFont typeface="Arial" pitchFamily="34" charset="0"/>
              <a:buNone/>
            </a:pPr>
            <a:r>
              <a:rPr lang="en-US" sz="1600" dirty="0" smtClean="0"/>
              <a:t>}</a:t>
            </a:r>
          </a:p>
          <a:p>
            <a:pPr marL="0" indent="0">
              <a:buFont typeface="Arial" pitchFamily="34" charset="0"/>
              <a:buNone/>
            </a:pPr>
            <a:r>
              <a:rPr lang="en-US" sz="1600" dirty="0" smtClean="0">
                <a:solidFill>
                  <a:schemeClr val="tx2"/>
                </a:solidFill>
              </a:rPr>
              <a:t>void Square::</a:t>
            </a:r>
            <a:r>
              <a:rPr lang="en-US" sz="1600" dirty="0" err="1" smtClean="0"/>
              <a:t>SetHeight</a:t>
            </a:r>
            <a:r>
              <a:rPr lang="en-US" sz="1600" dirty="0" smtClean="0"/>
              <a:t>(</a:t>
            </a:r>
            <a:r>
              <a:rPr lang="en-US" sz="1600" dirty="0" smtClean="0">
                <a:solidFill>
                  <a:schemeClr val="tx2"/>
                </a:solidFill>
              </a:rPr>
              <a:t>double</a:t>
            </a:r>
            <a:r>
              <a:rPr lang="en-US" sz="1600" dirty="0" smtClean="0"/>
              <a:t> h)</a:t>
            </a:r>
          </a:p>
          <a:p>
            <a:pPr marL="0" indent="0">
              <a:buFont typeface="Arial" pitchFamily="34" charset="0"/>
              <a:buNone/>
            </a:pPr>
            <a:r>
              <a:rPr lang="en-US" sz="1600" dirty="0" smtClean="0"/>
              <a:t>{</a:t>
            </a:r>
          </a:p>
          <a:p>
            <a:pPr marL="0" indent="0">
              <a:buFont typeface="Arial" pitchFamily="34" charset="0"/>
              <a:buNone/>
            </a:pPr>
            <a:r>
              <a:rPr lang="en-US" sz="1600" dirty="0"/>
              <a:t> </a:t>
            </a:r>
            <a:r>
              <a:rPr lang="en-US" sz="1600" dirty="0" smtClean="0"/>
              <a:t>          </a:t>
            </a:r>
            <a:r>
              <a:rPr lang="en-US" sz="1600" dirty="0" smtClean="0">
                <a:solidFill>
                  <a:schemeClr val="tx2"/>
                </a:solidFill>
              </a:rPr>
              <a:t>Rectangle</a:t>
            </a:r>
            <a:r>
              <a:rPr lang="en-US" sz="1600" dirty="0" smtClean="0"/>
              <a:t>::</a:t>
            </a:r>
            <a:r>
              <a:rPr lang="en-US" sz="1600" dirty="0" err="1" smtClean="0"/>
              <a:t>SetHeight</a:t>
            </a:r>
            <a:r>
              <a:rPr lang="en-US" sz="1600" dirty="0" smtClean="0"/>
              <a:t>(h);</a:t>
            </a:r>
          </a:p>
          <a:p>
            <a:pPr marL="0" indent="0">
              <a:buFont typeface="Arial" pitchFamily="34" charset="0"/>
              <a:buNone/>
            </a:pPr>
            <a:r>
              <a:rPr lang="en-US" sz="1600" dirty="0"/>
              <a:t> </a:t>
            </a:r>
            <a:r>
              <a:rPr lang="en-US" sz="1600" dirty="0" smtClean="0"/>
              <a:t>          </a:t>
            </a:r>
            <a:r>
              <a:rPr lang="en-US" sz="1600" dirty="0" smtClean="0">
                <a:solidFill>
                  <a:schemeClr val="tx2"/>
                </a:solidFill>
              </a:rPr>
              <a:t>Rectangle</a:t>
            </a:r>
            <a:r>
              <a:rPr lang="en-US" sz="1600" dirty="0" smtClean="0"/>
              <a:t>::</a:t>
            </a:r>
            <a:r>
              <a:rPr lang="en-US" sz="1600" dirty="0" err="1" smtClean="0"/>
              <a:t>SetWidth</a:t>
            </a:r>
            <a:r>
              <a:rPr lang="en-US" sz="1600" dirty="0" smtClean="0"/>
              <a:t>(h);</a:t>
            </a:r>
          </a:p>
          <a:p>
            <a:pPr marL="0" indent="0">
              <a:buFont typeface="Arial" pitchFamily="34" charset="0"/>
              <a:buNone/>
            </a:pPr>
            <a:r>
              <a:rPr lang="en-US" sz="1600" dirty="0" smtClean="0"/>
              <a:t>}</a:t>
            </a:r>
            <a:endParaRPr lang="en-US" sz="1600" b="1" dirty="0">
              <a:solidFill>
                <a:schemeClr val="tx2"/>
              </a:solidFill>
            </a:endParaRPr>
          </a:p>
        </p:txBody>
      </p:sp>
      <p:cxnSp>
        <p:nvCxnSpPr>
          <p:cNvPr id="6" name="Straight Connector 5"/>
          <p:cNvCxnSpPr/>
          <p:nvPr/>
        </p:nvCxnSpPr>
        <p:spPr>
          <a:xfrm>
            <a:off x="4953000" y="1447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a:t>
            </a:r>
            <a:endParaRPr lang="en-US" dirty="0"/>
          </a:p>
        </p:txBody>
      </p:sp>
      <p:sp>
        <p:nvSpPr>
          <p:cNvPr id="3" name="Content Placeholder 2"/>
          <p:cNvSpPr>
            <a:spLocks noGrp="1"/>
          </p:cNvSpPr>
          <p:nvPr>
            <p:ph idx="1"/>
          </p:nvPr>
        </p:nvSpPr>
        <p:spPr>
          <a:xfrm>
            <a:off x="445477" y="1143000"/>
            <a:ext cx="8229600" cy="4724400"/>
          </a:xfrm>
        </p:spPr>
        <p:txBody>
          <a:bodyPr>
            <a:normAutofit/>
          </a:bodyPr>
          <a:lstStyle/>
          <a:p>
            <a:pPr marL="342900" indent="-342900">
              <a:buFont typeface="Arial" pitchFamily="34" charset="0"/>
              <a:buChar char="•"/>
            </a:pPr>
            <a:r>
              <a:rPr lang="en-US" sz="2400" dirty="0" smtClean="0"/>
              <a:t>Square class uses a member that is not needed (unnecessary memory)</a:t>
            </a:r>
            <a:endParaRPr lang="en-US" sz="2400" dirty="0" smtClean="0">
              <a:solidFill>
                <a:schemeClr val="tx2"/>
              </a:solidFill>
            </a:endParaRPr>
          </a:p>
          <a:p>
            <a:pPr marL="342900" indent="-342900">
              <a:buFont typeface="Arial" pitchFamily="34" charset="0"/>
              <a:buChar char="•"/>
            </a:pPr>
            <a:r>
              <a:rPr lang="en-US" sz="2400" dirty="0" smtClean="0">
                <a:solidFill>
                  <a:schemeClr val="accent1"/>
                </a:solidFill>
              </a:rPr>
              <a:t>You have to override certain access methods, this seems to break encapsulation</a:t>
            </a:r>
          </a:p>
          <a:p>
            <a:pPr marL="342900" indent="-342900">
              <a:buFont typeface="Arial" pitchFamily="34" charset="0"/>
              <a:buChar char="•"/>
            </a:pPr>
            <a:r>
              <a:rPr lang="en-US" sz="2400" dirty="0" smtClean="0"/>
              <a:t>Functions that don’t fail with Rectangles might fail with Squares</a:t>
            </a:r>
          </a:p>
          <a:p>
            <a:pPr marL="342900" indent="-342900">
              <a:buFont typeface="Arial" pitchFamily="34" charset="0"/>
              <a:buChar char="•"/>
            </a:pPr>
            <a:r>
              <a:rPr lang="en-US" sz="2400" dirty="0">
                <a:solidFill>
                  <a:schemeClr val="accent1"/>
                </a:solidFill>
              </a:rPr>
              <a:t>Behaviorally, a </a:t>
            </a:r>
            <a:r>
              <a:rPr lang="en-US" sz="2400" dirty="0"/>
              <a:t>Square</a:t>
            </a:r>
            <a:r>
              <a:rPr lang="en-US" sz="2400" dirty="0">
                <a:solidFill>
                  <a:schemeClr val="accent1"/>
                </a:solidFill>
              </a:rPr>
              <a:t> is not a </a:t>
            </a:r>
            <a:r>
              <a:rPr lang="en-US" sz="2400" dirty="0" smtClean="0"/>
              <a:t>Rectangle</a:t>
            </a:r>
            <a:r>
              <a:rPr lang="en-US" sz="2400" dirty="0" smtClean="0">
                <a:solidFill>
                  <a:schemeClr val="accent1"/>
                </a:solidFill>
              </a:rPr>
              <a:t> and it is </a:t>
            </a:r>
            <a:r>
              <a:rPr lang="en-US" sz="2400" i="1" dirty="0">
                <a:solidFill>
                  <a:schemeClr val="accent1"/>
                </a:solidFill>
              </a:rPr>
              <a:t>behavior </a:t>
            </a:r>
            <a:r>
              <a:rPr lang="en-US" sz="2400" dirty="0">
                <a:solidFill>
                  <a:schemeClr val="accent1"/>
                </a:solidFill>
              </a:rPr>
              <a:t>that software is really all </a:t>
            </a:r>
            <a:r>
              <a:rPr lang="en-US" sz="2400" dirty="0" smtClean="0">
                <a:solidFill>
                  <a:schemeClr val="accent1"/>
                </a:solidFill>
              </a:rPr>
              <a:t>about</a:t>
            </a:r>
          </a:p>
          <a:p>
            <a:pPr marL="342900" indent="-342900">
              <a:buFont typeface="Arial" pitchFamily="34" charset="0"/>
              <a:buChar char="•"/>
            </a:pPr>
            <a:r>
              <a:rPr lang="en-US" sz="2400" dirty="0" smtClean="0">
                <a:solidFill>
                  <a:srgbClr val="FF0000"/>
                </a:solidFill>
              </a:rPr>
              <a:t>It’s generally accepted that it’s not possible to detect a Liskov Substitution violation for a class in isolation</a:t>
            </a:r>
          </a:p>
        </p:txBody>
      </p:sp>
    </p:spTree>
    <p:extLst>
      <p:ext uri="{BB962C8B-B14F-4D97-AF65-F5344CB8AC3E}">
        <p14:creationId xmlns:p14="http://schemas.microsoft.com/office/powerpoint/2010/main" val="1634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16" y="2743200"/>
            <a:ext cx="8229600" cy="1143000"/>
          </a:xfrm>
        </p:spPr>
        <p:txBody>
          <a:bodyPr>
            <a:normAutofit/>
          </a:bodyPr>
          <a:lstStyle/>
          <a:p>
            <a:pPr algn="ctr"/>
            <a:r>
              <a:rPr lang="en-US" sz="3600" dirty="0" smtClean="0">
                <a:solidFill>
                  <a:srgbClr val="92D050"/>
                </a:solidFill>
              </a:rPr>
              <a:t>Semantic Invariants</a:t>
            </a:r>
            <a:endParaRPr lang="en-US" sz="3600" dirty="0">
              <a:solidFill>
                <a:srgbClr val="92D050"/>
              </a:solidFill>
            </a:endParaRPr>
          </a:p>
        </p:txBody>
      </p:sp>
    </p:spTree>
    <p:extLst>
      <p:ext uri="{BB962C8B-B14F-4D97-AF65-F5344CB8AC3E}">
        <p14:creationId xmlns:p14="http://schemas.microsoft.com/office/powerpoint/2010/main" val="2643394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1262</Words>
  <Application>Microsoft Office PowerPoint</Application>
  <PresentationFormat>On-screen Show (4:3)</PresentationFormat>
  <Paragraphs>198</Paragraphs>
  <Slides>32</Slides>
  <Notes>8</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Custom Design</vt:lpstr>
      <vt:lpstr>1_Custom Design</vt:lpstr>
      <vt:lpstr>PowerPoint Presentation</vt:lpstr>
      <vt:lpstr>Perspectives on Design Principles – Semantic Invariants and Design Entropy</vt:lpstr>
      <vt:lpstr>Liskov Substitution</vt:lpstr>
      <vt:lpstr>Notations</vt:lpstr>
      <vt:lpstr>Imagine</vt:lpstr>
      <vt:lpstr>A design choice</vt:lpstr>
      <vt:lpstr>A design choice</vt:lpstr>
      <vt:lpstr>What is wrong?</vt:lpstr>
      <vt:lpstr>Semantic Invariants</vt:lpstr>
      <vt:lpstr>Constraints</vt:lpstr>
      <vt:lpstr>Rectangle constraints (SetHeight)</vt:lpstr>
      <vt:lpstr>Rules</vt:lpstr>
      <vt:lpstr>Design Entropy</vt:lpstr>
      <vt:lpstr>Entropy (information theory)</vt:lpstr>
      <vt:lpstr>Definition</vt:lpstr>
      <vt:lpstr>Example</vt:lpstr>
      <vt:lpstr>Example</vt:lpstr>
      <vt:lpstr>Class Entropy - Rectangle</vt:lpstr>
      <vt:lpstr>Class Entropy - Square</vt:lpstr>
      <vt:lpstr>Necessary Condition for LSP</vt:lpstr>
      <vt:lpstr>Breaking the rules</vt:lpstr>
      <vt:lpstr>Real world examples of what can happen when the Entropy rule is broken</vt:lpstr>
      <vt:lpstr>Example 1</vt:lpstr>
      <vt:lpstr>A door</vt:lpstr>
      <vt:lpstr>Same door in a room with less volume</vt:lpstr>
      <vt:lpstr>Example 2</vt:lpstr>
      <vt:lpstr>Water pump</vt:lpstr>
      <vt:lpstr>Practice</vt:lpstr>
      <vt:lpstr>Solution 1</vt:lpstr>
      <vt:lpstr>Solution 2</vt:lpstr>
      <vt:lpstr>Design Entropy Challenges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IXIA</dc:creator>
  <cp:lastModifiedBy>Catalin Tudor</cp:lastModifiedBy>
  <cp:revision>56</cp:revision>
  <dcterms:created xsi:type="dcterms:W3CDTF">2013-05-20T03:55:02Z</dcterms:created>
  <dcterms:modified xsi:type="dcterms:W3CDTF">2014-06-27T14:33:35Z</dcterms:modified>
</cp:coreProperties>
</file>