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19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460" r:id="rId21"/>
    <p:sldId id="271" r:id="rId22"/>
    <p:sldId id="45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362" r:id="rId31"/>
    <p:sldId id="279" r:id="rId32"/>
    <p:sldId id="280" r:id="rId33"/>
    <p:sldId id="281" r:id="rId34"/>
    <p:sldId id="282" r:id="rId35"/>
    <p:sldId id="286" r:id="rId36"/>
    <p:sldId id="287" r:id="rId37"/>
    <p:sldId id="283" r:id="rId38"/>
    <p:sldId id="284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431" r:id="rId60"/>
    <p:sldId id="432" r:id="rId61"/>
    <p:sldId id="434" r:id="rId62"/>
    <p:sldId id="435" r:id="rId63"/>
    <p:sldId id="436" r:id="rId64"/>
    <p:sldId id="437" r:id="rId65"/>
    <p:sldId id="438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49" r:id="rId75"/>
    <p:sldId id="450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  <p:sldId id="321" r:id="rId90"/>
    <p:sldId id="322" r:id="rId91"/>
    <p:sldId id="323" r:id="rId92"/>
    <p:sldId id="324" r:id="rId93"/>
    <p:sldId id="325" r:id="rId94"/>
    <p:sldId id="439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33" r:id="rId103"/>
    <p:sldId id="334" r:id="rId104"/>
    <p:sldId id="440" r:id="rId105"/>
    <p:sldId id="335" r:id="rId106"/>
    <p:sldId id="336" r:id="rId107"/>
    <p:sldId id="337" r:id="rId108"/>
    <p:sldId id="338" r:id="rId109"/>
    <p:sldId id="339" r:id="rId110"/>
    <p:sldId id="340" r:id="rId111"/>
    <p:sldId id="341" r:id="rId112"/>
    <p:sldId id="342" r:id="rId113"/>
    <p:sldId id="343" r:id="rId114"/>
    <p:sldId id="344" r:id="rId115"/>
    <p:sldId id="345" r:id="rId116"/>
    <p:sldId id="346" r:id="rId117"/>
    <p:sldId id="347" r:id="rId118"/>
    <p:sldId id="348" r:id="rId119"/>
    <p:sldId id="349" r:id="rId120"/>
    <p:sldId id="350" r:id="rId121"/>
    <p:sldId id="351" r:id="rId122"/>
    <p:sldId id="363" r:id="rId123"/>
    <p:sldId id="364" r:id="rId124"/>
    <p:sldId id="365" r:id="rId125"/>
    <p:sldId id="366" r:id="rId126"/>
    <p:sldId id="367" r:id="rId127"/>
    <p:sldId id="368" r:id="rId128"/>
    <p:sldId id="369" r:id="rId129"/>
    <p:sldId id="370" r:id="rId130"/>
    <p:sldId id="371" r:id="rId131"/>
    <p:sldId id="372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57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59" r:id="rId162"/>
    <p:sldId id="409" r:id="rId163"/>
    <p:sldId id="410" r:id="rId164"/>
    <p:sldId id="411" r:id="rId165"/>
    <p:sldId id="412" r:id="rId166"/>
    <p:sldId id="413" r:id="rId167"/>
    <p:sldId id="414" r:id="rId168"/>
    <p:sldId id="415" r:id="rId169"/>
    <p:sldId id="416" r:id="rId170"/>
    <p:sldId id="417" r:id="rId171"/>
    <p:sldId id="418" r:id="rId172"/>
    <p:sldId id="419" r:id="rId173"/>
    <p:sldId id="420" r:id="rId174"/>
    <p:sldId id="421" r:id="rId175"/>
    <p:sldId id="422" r:id="rId176"/>
    <p:sldId id="423" r:id="rId177"/>
    <p:sldId id="424" r:id="rId178"/>
    <p:sldId id="425" r:id="rId179"/>
    <p:sldId id="451" r:id="rId180"/>
    <p:sldId id="453" r:id="rId181"/>
    <p:sldId id="452" r:id="rId182"/>
    <p:sldId id="456" r:id="rId183"/>
    <p:sldId id="454" r:id="rId184"/>
    <p:sldId id="455" r:id="rId185"/>
    <p:sldId id="426" r:id="rId186"/>
    <p:sldId id="427" r:id="rId187"/>
    <p:sldId id="428" r:id="rId188"/>
    <p:sldId id="429" r:id="rId189"/>
    <p:sldId id="430" r:id="rId1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1" autoAdjust="0"/>
  </p:normalViewPr>
  <p:slideViewPr>
    <p:cSldViewPr snapToGrid="0">
      <p:cViewPr>
        <p:scale>
          <a:sx n="75" d="100"/>
          <a:sy n="75" d="100"/>
        </p:scale>
        <p:origin x="-264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5" Type="http://schemas.openxmlformats.org/officeDocument/2006/relationships/slide" Target="slides/slide170.xml"/><Relationship Id="rId170" Type="http://schemas.openxmlformats.org/officeDocument/2006/relationships/slide" Target="slides/slide165.xml"/><Relationship Id="rId191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181" Type="http://schemas.openxmlformats.org/officeDocument/2006/relationships/slide" Target="slides/slide176.xml"/><Relationship Id="rId186" Type="http://schemas.openxmlformats.org/officeDocument/2006/relationships/slide" Target="slides/slide18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slide" Target="slides/slide171.xml"/><Relationship Id="rId192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82" Type="http://schemas.openxmlformats.org/officeDocument/2006/relationships/slide" Target="slides/slide177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72" Type="http://schemas.openxmlformats.org/officeDocument/2006/relationships/slide" Target="slides/slide167.xml"/><Relationship Id="rId193" Type="http://schemas.openxmlformats.org/officeDocument/2006/relationships/viewProps" Target="view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tableStyles" Target="tableStyles.xml"/><Relationship Id="rId190" Type="http://schemas.openxmlformats.org/officeDocument/2006/relationships/slide" Target="slides/slide185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6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F3F4-BF50-41A0-8865-D817A20D141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5D0A-37BD-4610-887E-51034AC58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5B8B34-BF1A-4C16-B547-E7067733B0AC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5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165225"/>
            <a:ext cx="3910013" cy="523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65225"/>
            <a:ext cx="3910012" cy="523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E274-7F36-4B65-8A0D-B7F3E8847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3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B331-4AC8-42F6-8C2A-237030DE5C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4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5B31-FB3F-4215-8CAB-5519FF53F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8CA8-3DD7-46A6-9EC5-4D09D4836B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86B6-D73B-4480-A187-2A5AC7DBF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89DD-421B-4181-A99E-4B1CDE775A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8E6A-C126-4423-8551-9759E14776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3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71450"/>
            <a:ext cx="2111375" cy="6229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171450"/>
            <a:ext cx="6181725" cy="6229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C3F0-DC87-4F71-BF23-AA7817F825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1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657600"/>
            <a:ext cx="7543800" cy="708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656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83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966F-ADCB-46F7-81F9-60335EE63C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E244-02AD-4DA7-8A6D-358A3EB46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46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5" y="1165225"/>
            <a:ext cx="3910013" cy="523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65225"/>
            <a:ext cx="3910012" cy="523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D4DE-2AA9-48FA-9315-DD00C19F1B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0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922B-A627-4E2A-A385-13259B848D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13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E8A0-20A5-4D65-A72F-B1D68DED7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73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89A2-7DB3-4816-94AA-F9C69B8E0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97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8034-EA38-4916-9717-207DD444B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33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FC43-AA9E-4792-82D8-AA1C0C88C0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11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0BDF-FDA8-4BDE-AEE6-813CDE14AE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5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71450"/>
            <a:ext cx="2111375" cy="6229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171450"/>
            <a:ext cx="6181725" cy="6229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F5DC-8E09-403C-91EE-FD09262947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5517-BE95-4E46-A079-676BCC7BC5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480" y="1197708"/>
            <a:ext cx="8545581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</p:spTree>
    <p:extLst>
      <p:ext uri="{BB962C8B-B14F-4D97-AF65-F5344CB8AC3E}">
        <p14:creationId xmlns:p14="http://schemas.microsoft.com/office/powerpoint/2010/main" val="292543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5517-BE95-4E46-A079-676BCC7BC5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481" y="1197708"/>
            <a:ext cx="4114258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60114" y="1213338"/>
            <a:ext cx="4114258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</p:spTree>
    <p:extLst>
      <p:ext uri="{BB962C8B-B14F-4D97-AF65-F5344CB8AC3E}">
        <p14:creationId xmlns:p14="http://schemas.microsoft.com/office/powerpoint/2010/main" val="123665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480" y="1197708"/>
            <a:ext cx="5863927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  <p:pic>
        <p:nvPicPr>
          <p:cNvPr id="7" name="Picture 6" descr="sample-p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52" y="1191582"/>
            <a:ext cx="2700699" cy="40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299475" y="754480"/>
            <a:ext cx="8598339" cy="45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Paragraph Header Arial 16 Point Regular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opolog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7" y="1520873"/>
            <a:ext cx="8811551" cy="42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657600"/>
            <a:ext cx="7543800" cy="708025"/>
          </a:xfrm>
          <a:effectLst/>
          <a:extLst/>
        </p:spPr>
        <p:txBody>
          <a:bodyPr/>
          <a:lstStyle>
            <a:lvl1pPr algn="l"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656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6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1558-6F67-48A5-8EBE-B18D29A8F0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61D50-BBD1-4E64-930C-09C032D6FF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10717" y="6514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-ma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334608"/>
            <a:ext cx="2671318" cy="12930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07359" y="1788766"/>
            <a:ext cx="857201" cy="64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043155" y="4475881"/>
            <a:ext cx="74445" cy="1070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247875" y="4425081"/>
            <a:ext cx="74445" cy="1070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3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98" y="0"/>
            <a:ext cx="2701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4443048"/>
            <a:ext cx="308199" cy="1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psf\Home\Desktop\color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1932" y="5414173"/>
            <a:ext cx="209347" cy="27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XIA_Logo_New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4" y="4449206"/>
            <a:ext cx="2229770" cy="10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me\Desktop\gra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 descr="\\psf\Home\Desktop\color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163952" cy="5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-main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39" y="6276872"/>
            <a:ext cx="920211" cy="4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2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375" y="17145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165225"/>
            <a:ext cx="79724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7963"/>
            <a:ext cx="533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8C3FF2-ABDD-467A-9F0E-F49D0618B9F8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-52388" y="6697663"/>
            <a:ext cx="1371601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i="1" smtClean="0">
                <a:solidFill>
                  <a:srgbClr val="4D4D4D"/>
                </a:solidFill>
                <a:cs typeface="Times New Roman" pitchFamily="18" charset="0"/>
              </a:rPr>
              <a:t>©2007 Ixia. All rights reserved.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162800" y="6553200"/>
            <a:ext cx="14668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>
                <a:solidFill>
                  <a:srgbClr val="FFFFFF"/>
                </a:solidFill>
              </a:rPr>
              <a:t>IXIA CONFIDENTIAL</a:t>
            </a:r>
            <a:endParaRPr lang="en-US" sz="1400" b="1" smtClean="0">
              <a:solidFill>
                <a:srgbClr val="FFFFFF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2863" y="6511925"/>
            <a:ext cx="69342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i="1" smtClean="0">
                <a:solidFill>
                  <a:srgbClr val="B2B2B2"/>
                </a:solidFill>
              </a:rPr>
              <a:t>This material is for informational purposes only and subject to change without notice. It describes Ixia’s present plans to develop and make available to its customers certain products, </a:t>
            </a:r>
            <a:br>
              <a:rPr lang="en-US" sz="600" i="1" smtClean="0">
                <a:solidFill>
                  <a:srgbClr val="B2B2B2"/>
                </a:solidFill>
              </a:rPr>
            </a:br>
            <a:r>
              <a:rPr lang="en-US" sz="600" i="1" smtClean="0">
                <a:solidFill>
                  <a:srgbClr val="B2B2B2"/>
                </a:solidFill>
              </a:rPr>
              <a:t>features and functionality. Ixia is only obligated to provide those deliverables specifically included in a written agreement between Ixia and the customer.</a:t>
            </a:r>
          </a:p>
        </p:txBody>
      </p:sp>
    </p:spTree>
    <p:extLst>
      <p:ext uri="{BB962C8B-B14F-4D97-AF65-F5344CB8AC3E}">
        <p14:creationId xmlns:p14="http://schemas.microsoft.com/office/powerpoint/2010/main" val="358322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SzPct val="70000"/>
        <a:buBlip>
          <a:blip r:embed="rId14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28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431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003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575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375" y="17145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1652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7963"/>
            <a:ext cx="533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562EA7-DE7D-49E3-9C40-063C50E8A6A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-52388" y="6697663"/>
            <a:ext cx="1371601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" i="1" smtClean="0">
                <a:solidFill>
                  <a:srgbClr val="4D4D4D"/>
                </a:solidFill>
                <a:cs typeface="Times New Roman" pitchFamily="18" charset="0"/>
              </a:rPr>
              <a:t>©2007 Ixia. All rights reserved.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162800" y="6553200"/>
            <a:ext cx="1466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FFFFFF"/>
                </a:solidFill>
              </a:rPr>
              <a:t>IXIA CONFIDENTIAL</a:t>
            </a:r>
            <a:endParaRPr lang="en-US" sz="1400" b="1" smtClean="0">
              <a:solidFill>
                <a:srgbClr val="FFFFFF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2863" y="6511925"/>
            <a:ext cx="6934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00" i="1" smtClean="0">
                <a:solidFill>
                  <a:srgbClr val="B2B2B2"/>
                </a:solidFill>
              </a:rPr>
              <a:t>This material is for informational purposes only and subject to change without notice. It describes Ixia’s present plans to develop and make available to its customers certain products, </a:t>
            </a:r>
            <a:br>
              <a:rPr lang="en-US" sz="600" i="1" smtClean="0">
                <a:solidFill>
                  <a:srgbClr val="B2B2B2"/>
                </a:solidFill>
              </a:rPr>
            </a:br>
            <a:r>
              <a:rPr lang="en-US" sz="600" i="1" smtClean="0">
                <a:solidFill>
                  <a:srgbClr val="B2B2B2"/>
                </a:solidFill>
              </a:rPr>
              <a:t>features and functionality. Ixia is only obligated to provide those deliverables specifically included in a written agreement between Ixia and the customer.</a:t>
            </a:r>
          </a:p>
        </p:txBody>
      </p:sp>
    </p:spTree>
    <p:extLst>
      <p:ext uri="{BB962C8B-B14F-4D97-AF65-F5344CB8AC3E}">
        <p14:creationId xmlns:p14="http://schemas.microsoft.com/office/powerpoint/2010/main" val="14742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E31836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SzPct val="70000"/>
        <a:buBlip>
          <a:blip r:embed="rId14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28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431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003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575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wikia.nocookie.net/__cb20140329143125/bleach-rp/images/4/4e/KanamiZan.jpg" TargetMode="External"/><Relationship Id="rId3" Type="http://schemas.openxmlformats.org/officeDocument/2006/relationships/hyperlink" Target="http://pragprog.com/resources" TargetMode="External"/><Relationship Id="rId7" Type="http://schemas.openxmlformats.org/officeDocument/2006/relationships/hyperlink" Target="http://s802.photobucket.com/user/Aubryknight/media/PianoRose12.jpg.html" TargetMode="External"/><Relationship Id="rId2" Type="http://schemas.openxmlformats.org/officeDocument/2006/relationships/hyperlink" Target="http://sourcemaking.com/design_pattern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Chess" TargetMode="External"/><Relationship Id="rId5" Type="http://schemas.openxmlformats.org/officeDocument/2006/relationships/hyperlink" Target="http://www.aristeia.com/Papers/DDJ_Jul_Aug_2004_revised.pdf/" TargetMode="External"/><Relationship Id="rId4" Type="http://schemas.openxmlformats.org/officeDocument/2006/relationships/hyperlink" Target="http://www.oodesign.com/" TargetMode="External"/><Relationship Id="rId9" Type="http://schemas.openxmlformats.org/officeDocument/2006/relationships/hyperlink" Target="http://ennete.deviantart.com/art/Drawing-horse-with-rider-21470539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FC2B9-7ABC-4F11-95F9-5F6D2F617B69}" type="slidenum">
              <a:rPr lang="en-US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General Design</a:t>
            </a:r>
            <a:r>
              <a:rPr lang="en-US" sz="4000" dirty="0" smtClean="0">
                <a:solidFill>
                  <a:srgbClr val="E31836"/>
                </a:solidFill>
              </a:rPr>
              <a:t/>
            </a:r>
            <a:br>
              <a:rPr lang="en-US" sz="4000" dirty="0" smtClean="0">
                <a:solidFill>
                  <a:srgbClr val="E31836"/>
                </a:solidFill>
              </a:rPr>
            </a:br>
            <a:endParaRPr lang="en-US" sz="4000" dirty="0" smtClean="0">
              <a:solidFill>
                <a:srgbClr val="E31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pic>
        <p:nvPicPr>
          <p:cNvPr id="5" name="Picture 6" descr="http://cdn.zmescience.com/wp-content/uploads/2013/01/flying-pigeon-draw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9669" y="2136165"/>
            <a:ext cx="2867025" cy="2819400"/>
          </a:xfrm>
          <a:noFill/>
        </p:spPr>
      </p:pic>
    </p:spTree>
    <p:extLst>
      <p:ext uri="{BB962C8B-B14F-4D97-AF65-F5344CB8AC3E}">
        <p14:creationId xmlns:p14="http://schemas.microsoft.com/office/powerpoint/2010/main" val="16640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B025B-FB16-4D00-80F0-51C62CAE7BCF}" type="slidenum">
              <a:rPr lang="en-US">
                <a:solidFill>
                  <a:schemeClr val="bg1"/>
                </a:solidFill>
              </a:rPr>
              <a:pPr eaLnBrk="1" hangingPunct="1"/>
              <a:t>101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Proxy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(structural)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92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29D3C-3478-4DCD-9C4A-16E41FE6F401}" type="slidenum">
              <a:rPr lang="en-US">
                <a:solidFill>
                  <a:schemeClr val="bg1"/>
                </a:solidFill>
              </a:rPr>
              <a:pPr eaLnBrk="1" hangingPunct="1"/>
              <a:t>102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Provide a placeholder for another object to control access to it </a:t>
            </a:r>
          </a:p>
          <a:p>
            <a:pPr lvl="1" eaLnBrk="1" hangingPunct="1"/>
            <a:r>
              <a:rPr lang="en-US" sz="1600" dirty="0" smtClean="0"/>
              <a:t>Use an extra level of indirection to support controlled access 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Also Known As</a:t>
            </a:r>
          </a:p>
          <a:p>
            <a:pPr lvl="1" eaLnBrk="1" hangingPunct="1"/>
            <a:r>
              <a:rPr lang="en-US" sz="1600" dirty="0" smtClean="0"/>
              <a:t>Surrogate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494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01775-EE5D-45F0-80F7-966C95820940}" type="slidenum">
              <a:rPr lang="en-US">
                <a:solidFill>
                  <a:schemeClr val="bg1"/>
                </a:solidFill>
              </a:rPr>
              <a:pPr eaLnBrk="1" hangingPunct="1"/>
              <a:t>103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 - Motivation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chemeClr val="folHlink"/>
                </a:solidFill>
              </a:rPr>
              <a:t>Create expensive objects on demand </a:t>
            </a: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  <a:r>
              <a:rPr lang="en-US" sz="1600" dirty="0" smtClean="0"/>
              <a:t>: Document editor that can embed graphical objects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Problem </a:t>
            </a:r>
          </a:p>
          <a:p>
            <a:pPr lvl="1" eaLnBrk="1" hangingPunct="1"/>
            <a:r>
              <a:rPr lang="en-US" sz="1600" dirty="0" smtClean="0"/>
              <a:t>Some graphical objects, like large images, can be expensive to create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Goal</a:t>
            </a:r>
          </a:p>
          <a:p>
            <a:pPr lvl="1" eaLnBrk="1" hangingPunct="1"/>
            <a:r>
              <a:rPr lang="en-US" sz="1600" dirty="0" smtClean="0"/>
              <a:t>opening a document should be fast </a:t>
            </a:r>
          </a:p>
          <a:p>
            <a:pPr lvl="1" eaLnBrk="1" hangingPunct="1"/>
            <a:r>
              <a:rPr lang="en-US" sz="1600" dirty="0" smtClean="0"/>
              <a:t>not all of these objects will be visible in the document at the same time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</a:t>
            </a:r>
          </a:p>
          <a:p>
            <a:pPr lvl="1" eaLnBrk="1" hangingPunct="1"/>
            <a:r>
              <a:rPr lang="en-US" sz="1600" dirty="0" smtClean="0"/>
              <a:t>avoid creating all the expensive objects at once when the document is opened</a:t>
            </a:r>
          </a:p>
          <a:p>
            <a:pPr lvl="1" eaLnBrk="1" hangingPunct="1"/>
            <a:r>
              <a:rPr lang="en-US" sz="1600" dirty="0" smtClean="0"/>
              <a:t>use another object, an image </a:t>
            </a:r>
            <a:r>
              <a:rPr lang="en-US" sz="1600" b="1" dirty="0" smtClean="0">
                <a:solidFill>
                  <a:schemeClr val="folHlink"/>
                </a:solidFill>
              </a:rPr>
              <a:t>proxy</a:t>
            </a:r>
            <a:r>
              <a:rPr lang="en-US" sz="1600" dirty="0" smtClean="0"/>
              <a:t>, that acts as a stand-in for the real image 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520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D22E0-818B-4896-AEC2-F53F50E1B0AE}" type="slidenum">
              <a:rPr lang="en-US">
                <a:solidFill>
                  <a:schemeClr val="bg1"/>
                </a:solidFill>
              </a:rPr>
              <a:pPr eaLnBrk="1" hangingPunct="1"/>
              <a:t>104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 - Motivation</a:t>
            </a:r>
          </a:p>
        </p:txBody>
      </p:sp>
      <p:pic>
        <p:nvPicPr>
          <p:cNvPr id="82948" name="Picture 3" descr="proxy_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851400"/>
            <a:ext cx="63992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4" descr="proxy_e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238250"/>
            <a:ext cx="67246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59C05-0FC5-4DCB-AA62-A7AA451E2334}" type="slidenum">
              <a:rPr lang="en-US">
                <a:solidFill>
                  <a:schemeClr val="bg1"/>
                </a:solidFill>
              </a:rPr>
              <a:pPr eaLnBrk="1" hangingPunct="1"/>
              <a:t>105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 - Applicability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89059" y="1130054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Remote proxy 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local representative for an object in a different address space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Virtual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proxy 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creates expensive objects on demand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Protection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proxy 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controls access to the original object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(e.g. objects should have different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rights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pointer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replacement for a bare pointer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Copy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write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postpone the copying process until the object is modified</a:t>
            </a: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E1A187-4001-4446-91F6-A04F80447024}" type="slidenum">
              <a:rPr lang="en-US">
                <a:solidFill>
                  <a:schemeClr val="bg1"/>
                </a:solidFill>
              </a:rPr>
              <a:pPr eaLnBrk="1" hangingPunct="1"/>
              <a:t>106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Proxy - Participants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629" y="4172439"/>
            <a:ext cx="7972425" cy="20525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Proxy (</a:t>
            </a:r>
            <a:r>
              <a:rPr lang="en-US" sz="1600" b="1" dirty="0" err="1" smtClean="0">
                <a:solidFill>
                  <a:srgbClr val="0070C0"/>
                </a:solidFill>
              </a:rPr>
              <a:t>ImageProxy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maintains a reference to the real object (subject)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provides an interface identical to Subject's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controls access to the real subject (may be responsible for creating and deleting it)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Subject (Graphic)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the common interface for </a:t>
            </a:r>
            <a:r>
              <a:rPr lang="en-US" sz="1600" dirty="0" err="1" smtClean="0"/>
              <a:t>RealSubject</a:t>
            </a:r>
            <a:r>
              <a:rPr lang="en-US" sz="1600" dirty="0" smtClean="0"/>
              <a:t> and Proxy </a:t>
            </a:r>
          </a:p>
        </p:txBody>
      </p:sp>
      <p:pic>
        <p:nvPicPr>
          <p:cNvPr id="84997" name="Picture 4" descr="proxy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30325"/>
            <a:ext cx="650081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0117" name="Rectangle 5"/>
          <p:cNvSpPr>
            <a:spLocks noChangeArrowheads="1"/>
          </p:cNvSpPr>
          <p:nvPr/>
        </p:nvSpPr>
        <p:spPr bwMode="auto">
          <a:xfrm>
            <a:off x="3878263" y="1516063"/>
            <a:ext cx="1030287" cy="8921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0118" name="Rectangle 6"/>
          <p:cNvSpPr>
            <a:spLocks noChangeArrowheads="1"/>
          </p:cNvSpPr>
          <p:nvPr/>
        </p:nvSpPr>
        <p:spPr bwMode="auto">
          <a:xfrm>
            <a:off x="3827463" y="2936875"/>
            <a:ext cx="1147762" cy="9286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7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7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7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7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117" grpId="0" animBg="1"/>
      <p:bldP spid="1370118" grpId="0" animBg="1"/>
      <p:bldP spid="1370118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FC064-63B5-45BF-B59E-22A0D6A6E1BC}" type="slidenum">
              <a:rPr lang="en-US">
                <a:solidFill>
                  <a:schemeClr val="bg1"/>
                </a:solidFill>
              </a:rPr>
              <a:pPr eaLnBrk="1" hangingPunct="1"/>
              <a:t>107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 – Participants (continued)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89439"/>
            <a:ext cx="7972425" cy="1050070"/>
          </a:xfrm>
          <a:noFill/>
        </p:spPr>
        <p:txBody>
          <a:bodyPr/>
          <a:lstStyle/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RealSubject</a:t>
            </a:r>
            <a:r>
              <a:rPr lang="en-US" sz="1600" b="1" dirty="0" smtClean="0">
                <a:solidFill>
                  <a:srgbClr val="0070C0"/>
                </a:solidFill>
              </a:rPr>
              <a:t> (Image) </a:t>
            </a:r>
          </a:p>
          <a:p>
            <a:pPr lvl="1" eaLnBrk="1" hangingPunct="1"/>
            <a:r>
              <a:rPr lang="en-US" sz="1600" dirty="0" smtClean="0"/>
              <a:t>defines the real object that the proxy represents </a:t>
            </a:r>
          </a:p>
        </p:txBody>
      </p:sp>
      <p:pic>
        <p:nvPicPr>
          <p:cNvPr id="86021" name="Picture 4" descr="proxy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30325"/>
            <a:ext cx="650081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1" name="Rectangle 5"/>
          <p:cNvSpPr>
            <a:spLocks noChangeArrowheads="1"/>
          </p:cNvSpPr>
          <p:nvPr/>
        </p:nvSpPr>
        <p:spPr bwMode="auto">
          <a:xfrm>
            <a:off x="1792288" y="2916238"/>
            <a:ext cx="1144587" cy="94138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7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7E73B9-5A40-46B5-B2F9-A956A4496E12}" type="slidenum">
              <a:rPr lang="en-US">
                <a:solidFill>
                  <a:schemeClr val="bg1"/>
                </a:solidFill>
              </a:rPr>
              <a:pPr eaLnBrk="1" hangingPunct="1"/>
              <a:t>108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 - Collaborations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Proxy </a:t>
            </a:r>
            <a:r>
              <a:rPr lang="en-US" sz="1600" b="1" dirty="0" smtClean="0">
                <a:solidFill>
                  <a:srgbClr val="0070C0"/>
                </a:solidFill>
              </a:rPr>
              <a:t>forwards requests</a:t>
            </a:r>
            <a:r>
              <a:rPr lang="en-US" sz="1600" dirty="0" smtClean="0"/>
              <a:t> to </a:t>
            </a:r>
            <a:r>
              <a:rPr lang="en-US" sz="1600" dirty="0" err="1" smtClean="0"/>
              <a:t>RealSubject</a:t>
            </a:r>
            <a:r>
              <a:rPr lang="en-US" sz="1600" dirty="0" smtClean="0"/>
              <a:t> when appropriate </a:t>
            </a:r>
          </a:p>
          <a:p>
            <a:pPr lvl="1" eaLnBrk="1" hangingPunct="1"/>
            <a:r>
              <a:rPr lang="en-US" sz="1600" dirty="0" smtClean="0"/>
              <a:t>depending on the kind of proxy </a:t>
            </a:r>
          </a:p>
        </p:txBody>
      </p:sp>
    </p:spTree>
    <p:extLst>
      <p:ext uri="{BB962C8B-B14F-4D97-AF65-F5344CB8AC3E}">
        <p14:creationId xmlns:p14="http://schemas.microsoft.com/office/powerpoint/2010/main" val="19928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112E9B-BFDD-4FCD-9AE0-C68D5597FFC2}" type="slidenum">
              <a:rPr lang="en-US">
                <a:solidFill>
                  <a:schemeClr val="bg1"/>
                </a:solidFill>
              </a:rPr>
              <a:pPr eaLnBrk="1" hangingPunct="1"/>
              <a:t>109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Proxy – Consequences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Proxy pattern </a:t>
            </a:r>
            <a:r>
              <a:rPr lang="en-US" sz="1600" b="1" dirty="0" smtClean="0">
                <a:solidFill>
                  <a:srgbClr val="0070C0"/>
                </a:solidFill>
              </a:rPr>
              <a:t>introduces a level of indirection</a:t>
            </a:r>
            <a:r>
              <a:rPr lang="en-US" sz="1600" dirty="0" smtClean="0"/>
              <a:t> when accessing an object </a:t>
            </a:r>
          </a:p>
          <a:p>
            <a:pPr lvl="1" eaLnBrk="1" hangingPunct="1"/>
            <a:r>
              <a:rPr lang="en-US" sz="1600" dirty="0" smtClean="0"/>
              <a:t>remote proxy can hide the fact that an object resides in a different address space </a:t>
            </a:r>
          </a:p>
          <a:p>
            <a:pPr lvl="1" eaLnBrk="1" hangingPunct="1"/>
            <a:r>
              <a:rPr lang="en-US" sz="1600" dirty="0" smtClean="0"/>
              <a:t>virtual proxy can perform optimizations such as creating an object on demand </a:t>
            </a:r>
          </a:p>
          <a:p>
            <a:pPr lvl="1" eaLnBrk="1" hangingPunct="1"/>
            <a:r>
              <a:rPr lang="en-US" sz="1600" dirty="0" smtClean="0"/>
              <a:t>protection proxies and smart references allow additional housekeeping tasks when an object is accessed </a:t>
            </a:r>
          </a:p>
        </p:txBody>
      </p:sp>
    </p:spTree>
    <p:extLst>
      <p:ext uri="{BB962C8B-B14F-4D97-AF65-F5344CB8AC3E}">
        <p14:creationId xmlns:p14="http://schemas.microsoft.com/office/powerpoint/2010/main" val="8728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EB466-8EA7-44F8-9FBA-CB172AC02DAC}" type="slidenum">
              <a:rPr 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- General Design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1600" dirty="0" smtClean="0"/>
              <a:t>Characteristics of a </a:t>
            </a:r>
            <a:r>
              <a:rPr lang="en-US" sz="1600" b="1" dirty="0" smtClean="0">
                <a:solidFill>
                  <a:srgbClr val="0070C0"/>
                </a:solidFill>
              </a:rPr>
              <a:t>bad design</a:t>
            </a:r>
          </a:p>
          <a:p>
            <a:pPr lvl="1" eaLnBrk="1" hangingPunct="1"/>
            <a:r>
              <a:rPr lang="en-US" sz="1600" b="1" dirty="0" smtClean="0"/>
              <a:t>Rigidity</a:t>
            </a:r>
            <a:r>
              <a:rPr lang="en-US" sz="1600" dirty="0" smtClean="0"/>
              <a:t> - every change affects too many other parts of the system </a:t>
            </a:r>
          </a:p>
          <a:p>
            <a:pPr lvl="1" eaLnBrk="1" hangingPunct="1"/>
            <a:r>
              <a:rPr lang="en-US" sz="1600" b="1" dirty="0" smtClean="0"/>
              <a:t>Fragility</a:t>
            </a:r>
            <a:r>
              <a:rPr lang="en-US" sz="1600" dirty="0" smtClean="0"/>
              <a:t> - a change causes unexpected parts of the system break </a:t>
            </a:r>
          </a:p>
          <a:p>
            <a:pPr lvl="1" eaLnBrk="1" hangingPunct="1"/>
            <a:r>
              <a:rPr lang="en-US" sz="1600" b="1" dirty="0" smtClean="0"/>
              <a:t>Immobility</a:t>
            </a:r>
            <a:r>
              <a:rPr lang="en-US" sz="1600" dirty="0" smtClean="0"/>
              <a:t> - hard to reuse in another application </a:t>
            </a:r>
          </a:p>
          <a:p>
            <a:pPr eaLnBrk="1" hangingPunct="1"/>
            <a:endParaRPr lang="en-US" sz="16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Design Principles</a:t>
            </a:r>
            <a:r>
              <a:rPr lang="en-US" sz="1600" dirty="0" smtClean="0"/>
              <a:t>: guidelines that helps us to avoid having a bad design</a:t>
            </a:r>
          </a:p>
          <a:p>
            <a:pPr lvl="1" eaLnBrk="1" hangingPunct="1"/>
            <a:r>
              <a:rPr lang="en-US" sz="1600" b="1" dirty="0" smtClean="0"/>
              <a:t>S</a:t>
            </a:r>
            <a:r>
              <a:rPr lang="en-US" sz="1600" dirty="0" smtClean="0"/>
              <a:t>ingle Responsibility Principle</a:t>
            </a:r>
          </a:p>
          <a:p>
            <a:pPr lvl="1" eaLnBrk="1" hangingPunct="1"/>
            <a:r>
              <a:rPr lang="en-US" sz="1600" b="1" dirty="0" smtClean="0"/>
              <a:t>O</a:t>
            </a:r>
            <a:r>
              <a:rPr lang="en-US" sz="1600" dirty="0" smtClean="0"/>
              <a:t>pen Close Principle</a:t>
            </a:r>
          </a:p>
          <a:p>
            <a:pPr lvl="1" eaLnBrk="1" hangingPunct="1"/>
            <a:r>
              <a:rPr lang="en-US" sz="1600" b="1" dirty="0" err="1" smtClean="0"/>
              <a:t>L</a:t>
            </a:r>
            <a:r>
              <a:rPr lang="en-US" sz="1600" dirty="0" err="1" smtClean="0"/>
              <a:t>iskov</a:t>
            </a:r>
            <a:r>
              <a:rPr lang="en-US" sz="1600" dirty="0" smtClean="0"/>
              <a:t> Substitution Principle</a:t>
            </a:r>
          </a:p>
          <a:p>
            <a:pPr lvl="1" eaLnBrk="1" hangingPunct="1"/>
            <a:r>
              <a:rPr lang="en-US" sz="1600" b="1" dirty="0" smtClean="0"/>
              <a:t>I</a:t>
            </a:r>
            <a:r>
              <a:rPr lang="en-US" sz="1600" dirty="0" smtClean="0"/>
              <a:t>nterface Segregation Principle</a:t>
            </a:r>
          </a:p>
          <a:p>
            <a:pPr lvl="1" eaLnBrk="1" hangingPunct="1"/>
            <a:r>
              <a:rPr lang="en-US" sz="1600" b="1" dirty="0" smtClean="0"/>
              <a:t>D</a:t>
            </a:r>
            <a:r>
              <a:rPr lang="en-US" sz="1600" dirty="0" smtClean="0"/>
              <a:t>ependency Inversion Principle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5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0B0A5-AA3C-4AB8-BED1-9AAEABC12155}" type="slidenum">
              <a:rPr lang="en-US">
                <a:solidFill>
                  <a:schemeClr val="bg1"/>
                </a:solidFill>
              </a:rPr>
              <a:pPr eaLnBrk="1" hangingPunct="1"/>
              <a:t>110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Factory Method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(creational)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1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4C05E-7722-4479-9537-7027830773E7}" type="slidenum">
              <a:rPr lang="en-US">
                <a:solidFill>
                  <a:schemeClr val="bg1"/>
                </a:solidFill>
              </a:rPr>
              <a:pPr eaLnBrk="1" hangingPunct="1"/>
              <a:t>111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Factory Method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>
              <a:defRPr/>
            </a:pPr>
            <a:r>
              <a:rPr lang="en-US" sz="1600" dirty="0" smtClean="0"/>
              <a:t>Define an interface for creating an object, but let subclasses decide which class to instantiate </a:t>
            </a:r>
          </a:p>
          <a:p>
            <a:pPr lvl="1" eaLnBrk="1" hangingPunct="1">
              <a:defRPr/>
            </a:pPr>
            <a:r>
              <a:rPr lang="en-US" sz="1600" dirty="0" smtClean="0"/>
              <a:t>Defer instantiation to subclasses </a:t>
            </a:r>
          </a:p>
          <a:p>
            <a:pPr lvl="1" eaLnBrk="1" hangingPunct="1">
              <a:defRPr/>
            </a:pPr>
            <a:r>
              <a:rPr lang="en-US" sz="1600" dirty="0" smtClean="0"/>
              <a:t>Refers to the newly created object through a common interface 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Known As</a:t>
            </a:r>
          </a:p>
          <a:p>
            <a:pPr lvl="1" eaLnBrk="1" hangingPunct="1">
              <a:defRPr/>
            </a:pPr>
            <a:r>
              <a:rPr lang="en-US" sz="1600" dirty="0" smtClean="0"/>
              <a:t>Virtual Constructor </a:t>
            </a:r>
          </a:p>
        </p:txBody>
      </p:sp>
    </p:spTree>
    <p:extLst>
      <p:ext uri="{BB962C8B-B14F-4D97-AF65-F5344CB8AC3E}">
        <p14:creationId xmlns:p14="http://schemas.microsoft.com/office/powerpoint/2010/main" val="3966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6A574D-4CC5-491B-BD50-1107AF1CE4DC}" type="slidenum">
              <a:rPr lang="en-US">
                <a:solidFill>
                  <a:schemeClr val="bg1"/>
                </a:solidFill>
              </a:rPr>
              <a:pPr eaLnBrk="1" hangingPunct="1"/>
              <a:t>112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Factory Method– Motivation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600075" y="1152525"/>
            <a:ext cx="7972425" cy="12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Framework for applications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that can present multiple documents to the user </a:t>
            </a: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Iterator, Template Method</a:t>
            </a:r>
          </a:p>
        </p:txBody>
      </p:sp>
      <p:pic>
        <p:nvPicPr>
          <p:cNvPr id="91141" name="Picture 5" descr="factory_met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" y="2579076"/>
            <a:ext cx="72437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18EEC-F222-43B2-9111-BCA53B4361CF}" type="slidenum">
              <a:rPr lang="en-US">
                <a:solidFill>
                  <a:schemeClr val="bg1"/>
                </a:solidFill>
              </a:rPr>
              <a:pPr eaLnBrk="1" hangingPunct="1"/>
              <a:t>113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Factory Method - Applicability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400783" y="104799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Factory Method pattern when: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class can't anticipate the class of objects it must create 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 class wants its subclasses to specify the objects it creates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3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53F88E-5D30-4A01-B419-0530DB902256}" type="slidenum">
              <a:rPr lang="en-US">
                <a:solidFill>
                  <a:schemeClr val="bg1"/>
                </a:solidFill>
              </a:rPr>
              <a:pPr eaLnBrk="1" hangingPunct="1"/>
              <a:t>114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Factory Method - Participants</a:t>
            </a:r>
          </a:p>
        </p:txBody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43401"/>
            <a:ext cx="7972425" cy="1400908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Product (Document) </a:t>
            </a:r>
          </a:p>
          <a:p>
            <a:pPr lvl="1" eaLnBrk="1" hangingPunct="1"/>
            <a:r>
              <a:rPr lang="en-US" sz="1600" dirty="0" smtClean="0"/>
              <a:t>defines the interface of objects the factory method creates </a:t>
            </a: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ConcreteProduct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MyDocument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implements the Product interface </a:t>
            </a:r>
          </a:p>
          <a:p>
            <a:pPr lvl="1" eaLnBrk="1" hangingPunct="1"/>
            <a:endParaRPr lang="en-US" sz="1600" dirty="0" smtClean="0"/>
          </a:p>
        </p:txBody>
      </p:sp>
      <p:pic>
        <p:nvPicPr>
          <p:cNvPr id="93189" name="Picture 7" descr="factory_met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52575"/>
            <a:ext cx="672941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5718" name="Rectangle 6"/>
          <p:cNvSpPr>
            <a:spLocks noChangeArrowheads="1"/>
          </p:cNvSpPr>
          <p:nvPr/>
        </p:nvSpPr>
        <p:spPr bwMode="auto">
          <a:xfrm>
            <a:off x="779463" y="2974975"/>
            <a:ext cx="1460500" cy="5254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/>
        </p:nvSpPr>
        <p:spPr bwMode="auto">
          <a:xfrm>
            <a:off x="1011238" y="1743075"/>
            <a:ext cx="960437" cy="5143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9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9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9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718" grpId="0" animBg="1"/>
      <p:bldP spid="1395717" grpId="0" animBg="1"/>
      <p:bldP spid="1395717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27E549-6FEE-45A4-9632-A0B7B7C3E8DE}" type="slidenum">
              <a:rPr lang="en-US">
                <a:solidFill>
                  <a:schemeClr val="bg1"/>
                </a:solidFill>
              </a:rPr>
              <a:pPr eaLnBrk="1" hangingPunct="1"/>
              <a:t>115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Factory Method– Participants (continued)</a:t>
            </a:r>
          </a:p>
        </p:txBody>
      </p:sp>
      <p:sp>
        <p:nvSpPr>
          <p:cNvPr id="13967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0075" y="4343400"/>
            <a:ext cx="7972425" cy="176432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Creator (Application)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declares the factory method, which returns an object of type Product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may call the factory method to create a Product object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ConcreteCreator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MyApplication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overrides the factory method to return an instance of a </a:t>
            </a:r>
            <a:r>
              <a:rPr lang="en-US" sz="1600" dirty="0" err="1" smtClean="0"/>
              <a:t>ConcreteProduct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94213" name="Picture 9" descr="factory_met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52575"/>
            <a:ext cx="672941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6746" name="Rectangle 10"/>
          <p:cNvSpPr>
            <a:spLocks noChangeArrowheads="1"/>
          </p:cNvSpPr>
          <p:nvPr/>
        </p:nvSpPr>
        <p:spPr bwMode="auto">
          <a:xfrm>
            <a:off x="3254375" y="3000375"/>
            <a:ext cx="1522413" cy="8302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47" name="Rectangle 11"/>
          <p:cNvSpPr>
            <a:spLocks noChangeArrowheads="1"/>
          </p:cNvSpPr>
          <p:nvPr/>
        </p:nvSpPr>
        <p:spPr bwMode="auto">
          <a:xfrm>
            <a:off x="3243263" y="1524000"/>
            <a:ext cx="1546225" cy="9525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6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9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6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96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6" grpId="0" animBg="1"/>
      <p:bldP spid="1396747" grpId="0" animBg="1"/>
      <p:bldP spid="1396747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E481D-D028-4E63-A77F-2FAE16A17E70}" type="slidenum">
              <a:rPr lang="en-US">
                <a:solidFill>
                  <a:schemeClr val="bg1"/>
                </a:solidFill>
              </a:rPr>
              <a:pPr eaLnBrk="1" hangingPunct="1"/>
              <a:t>116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Factory Method - Collaborations</a:t>
            </a:r>
          </a:p>
        </p:txBody>
      </p:sp>
      <p:sp>
        <p:nvSpPr>
          <p:cNvPr id="95236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Creator </a:t>
            </a:r>
            <a:r>
              <a:rPr lang="en-US" sz="1600" b="1" dirty="0" smtClean="0">
                <a:solidFill>
                  <a:srgbClr val="0070C0"/>
                </a:solidFill>
              </a:rPr>
              <a:t>relies on its subclasses</a:t>
            </a:r>
            <a:r>
              <a:rPr lang="en-US" sz="1600" dirty="0" smtClean="0"/>
              <a:t> to define the factory method so that it returns an instance of the appropriate </a:t>
            </a:r>
            <a:r>
              <a:rPr lang="en-US" sz="1600" dirty="0" err="1" smtClean="0"/>
              <a:t>ConcreteProduct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0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1A500A-4A4B-4A30-8E5D-A1794C070E2B}" type="slidenum">
              <a:rPr lang="en-US">
                <a:solidFill>
                  <a:schemeClr val="bg1"/>
                </a:solidFill>
              </a:rPr>
              <a:pPr eaLnBrk="1" hangingPunct="1"/>
              <a:t>117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Factory Method– Consequences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i="1" dirty="0" smtClean="0"/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Provides hooks for subclasses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Factory Method gives subclasses a hook for providing an extended version of an object </a:t>
            </a:r>
          </a:p>
          <a:p>
            <a:pPr lvl="1" eaLnBrk="1" hangingPunct="1"/>
            <a:r>
              <a:rPr lang="en-US" sz="1600" dirty="0" smtClean="0"/>
              <a:t>More flexible than creating an object directly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Connects parallel class hierarchies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See </a:t>
            </a:r>
            <a:r>
              <a:rPr lang="en-US" sz="1600" b="1" dirty="0" smtClean="0">
                <a:solidFill>
                  <a:srgbClr val="0070C0"/>
                </a:solidFill>
              </a:rPr>
              <a:t>Iterator </a:t>
            </a:r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626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155132-02DF-4BD4-9BBB-7F46E450954B}" type="slidenum">
              <a:rPr lang="en-US">
                <a:solidFill>
                  <a:schemeClr val="bg1"/>
                </a:solidFill>
              </a:rPr>
              <a:pPr eaLnBrk="1" hangingPunct="1"/>
              <a:t>118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Abstract Factory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(creational)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9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BACB96-A29A-40FC-B0E8-5DE8A0B3B667}" type="slidenum">
              <a:rPr lang="en-US">
                <a:solidFill>
                  <a:schemeClr val="bg1"/>
                </a:solidFill>
              </a:rPr>
              <a:pPr eaLnBrk="1" hangingPunct="1"/>
              <a:t>119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Factory of factories</a:t>
            </a:r>
          </a:p>
        </p:txBody>
      </p:sp>
    </p:spTree>
    <p:extLst>
      <p:ext uri="{BB962C8B-B14F-4D97-AF65-F5344CB8AC3E}">
        <p14:creationId xmlns:p14="http://schemas.microsoft.com/office/powerpoint/2010/main" val="24820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8BD30F-DEAB-4C39-94D5-9BA09A3036F2}" type="slidenum">
              <a:rPr lang="en-US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Design – Bad Design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108075"/>
            <a:ext cx="8021638" cy="1703510"/>
          </a:xfrm>
        </p:spPr>
        <p:txBody>
          <a:bodyPr/>
          <a:lstStyle/>
          <a:p>
            <a:pPr eaLnBrk="1" hangingPunct="1"/>
            <a:r>
              <a:rPr lang="en-US" sz="1400" b="1" dirty="0" smtClean="0">
                <a:solidFill>
                  <a:srgbClr val="0070C0"/>
                </a:solidFill>
              </a:rPr>
              <a:t>Example</a:t>
            </a:r>
            <a:r>
              <a:rPr lang="en-US" sz="1400" dirty="0" smtClean="0"/>
              <a:t>: The “Copy” Program</a:t>
            </a:r>
          </a:p>
          <a:p>
            <a:pPr eaLnBrk="1" hangingPunct="1"/>
            <a:r>
              <a:rPr lang="en-US" sz="1400" b="1" dirty="0" smtClean="0">
                <a:solidFill>
                  <a:srgbClr val="0070C0"/>
                </a:solidFill>
              </a:rPr>
              <a:t>Responsibilities</a:t>
            </a:r>
          </a:p>
          <a:p>
            <a:pPr lvl="1" eaLnBrk="1" hangingPunct="1"/>
            <a:r>
              <a:rPr lang="en-US" sz="1400" dirty="0" smtClean="0"/>
              <a:t>Read characters from a keyboard</a:t>
            </a:r>
          </a:p>
          <a:p>
            <a:pPr lvl="1" eaLnBrk="1" hangingPunct="1"/>
            <a:r>
              <a:rPr lang="en-US" sz="1400" dirty="0" smtClean="0"/>
              <a:t>Write them to a printer</a:t>
            </a:r>
          </a:p>
          <a:p>
            <a:pPr eaLnBrk="1" hangingPunct="1"/>
            <a:r>
              <a:rPr lang="en-US" sz="1400" b="1" dirty="0" smtClean="0">
                <a:solidFill>
                  <a:srgbClr val="0070C0"/>
                </a:solidFill>
              </a:rPr>
              <a:t>Implementation</a:t>
            </a:r>
          </a:p>
        </p:txBody>
      </p:sp>
      <p:pic>
        <p:nvPicPr>
          <p:cNvPr id="15365" name="Picture 4" descr="copy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002327"/>
            <a:ext cx="29972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552450" y="4198938"/>
            <a:ext cx="8191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Problem</a:t>
            </a:r>
          </a:p>
          <a:p>
            <a:pPr marL="6286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“Copy” module is not reusable in any context that does not involve a keyboard and a printer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Goal</a:t>
            </a:r>
          </a:p>
          <a:p>
            <a:pPr marL="6286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Reuse the “Copy” module in other situations as well (e.g. copy from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keyboard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write to a disk file)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7" name="Picture 6" descr="copy_e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11585"/>
            <a:ext cx="428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- Motivation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3838"/>
            <a:ext cx="9144000" cy="4040187"/>
          </a:xfrm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A5735D-FF51-4DAD-AACF-54353D589924}" type="slidenum">
              <a:rPr lang="en-US">
                <a:solidFill>
                  <a:schemeClr val="bg1"/>
                </a:solidFill>
              </a:rPr>
              <a:pPr eaLnBrk="1" hangingPunct="1"/>
              <a:t>120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F938B0-B44B-43AF-9003-F1C1A64CC1A5}" type="slidenum">
              <a:rPr lang="en-US">
                <a:solidFill>
                  <a:schemeClr val="bg1"/>
                </a:solidFill>
              </a:rPr>
              <a:pPr eaLnBrk="1" hangingPunct="1"/>
              <a:t>121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- Motivation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65225"/>
            <a:ext cx="7972425" cy="4465638"/>
          </a:xfrm>
        </p:spPr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Support for </a:t>
            </a:r>
            <a:r>
              <a:rPr lang="en-US" sz="1600" b="1" dirty="0" smtClean="0">
                <a:solidFill>
                  <a:srgbClr val="0070C0"/>
                </a:solidFill>
              </a:rPr>
              <a:t>multiple</a:t>
            </a:r>
            <a:r>
              <a:rPr lang="en-US" sz="1600" dirty="0" smtClean="0"/>
              <a:t> Look and Feel </a:t>
            </a:r>
            <a:r>
              <a:rPr lang="en-US" sz="1600" b="1" dirty="0" smtClean="0">
                <a:solidFill>
                  <a:srgbClr val="0070C0"/>
                </a:solidFill>
              </a:rPr>
              <a:t>standards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520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21F76-5224-4E53-988F-A68CA35B01AA}" type="slidenum">
              <a:rPr lang="en-US">
                <a:solidFill>
                  <a:schemeClr val="bg1"/>
                </a:solidFill>
              </a:rPr>
              <a:pPr eaLnBrk="1" hangingPunct="1"/>
              <a:t>122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– Motivation (continued)</a:t>
            </a:r>
          </a:p>
        </p:txBody>
      </p:sp>
      <p:pic>
        <p:nvPicPr>
          <p:cNvPr id="13316" name="Picture 3" descr="abstract_factory_ex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2122488"/>
            <a:ext cx="8359775" cy="3776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600075" y="1165225"/>
            <a:ext cx="7972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688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F03F5-9752-4713-AC04-9EE5F218768F}" type="slidenum">
              <a:rPr lang="en-US">
                <a:solidFill>
                  <a:schemeClr val="bg1"/>
                </a:solidFill>
              </a:rPr>
              <a:pPr eaLnBrk="1" hangingPunct="1"/>
              <a:t>123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- Applicability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Use the Abstract Factory pattern when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a system should be configured with one of multiple families of products. </a:t>
            </a:r>
          </a:p>
          <a:p>
            <a:pPr lvl="1" eaLnBrk="1" hangingPunct="1">
              <a:defRPr/>
            </a:pPr>
            <a:r>
              <a:rPr lang="en-US" sz="1600" dirty="0" smtClean="0"/>
              <a:t>a system should be independent of how its products are created, composed, and represented. </a:t>
            </a:r>
          </a:p>
          <a:p>
            <a:pPr lvl="1" eaLnBrk="1" hangingPunct="1">
              <a:defRPr/>
            </a:pPr>
            <a:r>
              <a:rPr lang="en-US" sz="1600" dirty="0" smtClean="0"/>
              <a:t>a family of related product objects is designed to be used together, and you need to enforce this constraint. 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949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D3984-590F-4901-8D77-FFCF555AF031}" type="slidenum">
              <a:rPr lang="en-US">
                <a:solidFill>
                  <a:schemeClr val="bg1"/>
                </a:solidFill>
              </a:rPr>
              <a:pPr eaLnBrk="1" hangingPunct="1"/>
              <a:t>124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- Participants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798" y="3989754"/>
            <a:ext cx="7972425" cy="202418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Abstract Factory (</a:t>
            </a:r>
            <a:r>
              <a:rPr lang="en-US" sz="1600" b="1" dirty="0" err="1" smtClean="0">
                <a:solidFill>
                  <a:srgbClr val="0070C0"/>
                </a:solidFill>
              </a:rPr>
              <a:t>WidgetFactory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pPr lvl="1" eaLnBrk="1" hangingPunct="1"/>
            <a:r>
              <a:rPr lang="en-US" sz="1600" dirty="0" smtClean="0"/>
              <a:t>declares an interface for operations that create abstract product objects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Concrete Factory (</a:t>
            </a:r>
            <a:r>
              <a:rPr lang="en-US" sz="1600" b="1" dirty="0" err="1" smtClean="0">
                <a:solidFill>
                  <a:srgbClr val="0070C0"/>
                </a:solidFill>
              </a:rPr>
              <a:t>MotifWidgetFactory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PMWidgetFactory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pPr lvl="1" eaLnBrk="1" hangingPunct="1"/>
            <a:r>
              <a:rPr lang="en-US" sz="1600" dirty="0" smtClean="0"/>
              <a:t>implements the operations to create concrete product objects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Abstract Product (Window, </a:t>
            </a:r>
            <a:r>
              <a:rPr lang="en-US" sz="1600" b="1" dirty="0" err="1" smtClean="0">
                <a:solidFill>
                  <a:srgbClr val="0070C0"/>
                </a:solidFill>
              </a:rPr>
              <a:t>ScrollBar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pPr lvl="1" eaLnBrk="1" hangingPunct="1"/>
            <a:r>
              <a:rPr lang="en-US" sz="1600" dirty="0" smtClean="0"/>
              <a:t>declares an interface for a type of product object </a:t>
            </a:r>
          </a:p>
        </p:txBody>
      </p:sp>
      <p:pic>
        <p:nvPicPr>
          <p:cNvPr id="15365" name="Picture 4" descr="abstract_factory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360488"/>
            <a:ext cx="5410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13" name="Rectangle 5"/>
          <p:cNvSpPr>
            <a:spLocks noChangeArrowheads="1"/>
          </p:cNvSpPr>
          <p:nvPr/>
        </p:nvSpPr>
        <p:spPr bwMode="auto">
          <a:xfrm>
            <a:off x="2427288" y="1293813"/>
            <a:ext cx="950912" cy="635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4" name="Rectangle 6"/>
          <p:cNvSpPr>
            <a:spLocks noChangeArrowheads="1"/>
          </p:cNvSpPr>
          <p:nvPr/>
        </p:nvSpPr>
        <p:spPr bwMode="auto">
          <a:xfrm>
            <a:off x="1654175" y="2506663"/>
            <a:ext cx="1109663" cy="635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5" name="Rectangle 7"/>
          <p:cNvSpPr>
            <a:spLocks noChangeArrowheads="1"/>
          </p:cNvSpPr>
          <p:nvPr/>
        </p:nvSpPr>
        <p:spPr bwMode="auto">
          <a:xfrm>
            <a:off x="3025775" y="2506663"/>
            <a:ext cx="1109663" cy="635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6" name="Rectangle 8"/>
          <p:cNvSpPr>
            <a:spLocks noChangeArrowheads="1"/>
          </p:cNvSpPr>
          <p:nvPr/>
        </p:nvSpPr>
        <p:spPr bwMode="auto">
          <a:xfrm>
            <a:off x="5138738" y="1555750"/>
            <a:ext cx="1023937" cy="3063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7" name="Rectangle 9"/>
          <p:cNvSpPr>
            <a:spLocks noChangeArrowheads="1"/>
          </p:cNvSpPr>
          <p:nvPr/>
        </p:nvSpPr>
        <p:spPr bwMode="auto">
          <a:xfrm>
            <a:off x="5132388" y="2770188"/>
            <a:ext cx="1023937" cy="30638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2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2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3" grpId="0" animBg="1"/>
      <p:bldP spid="1425413" grpId="1" animBg="1"/>
      <p:bldP spid="1425414" grpId="0" animBg="1"/>
      <p:bldP spid="1425414" grpId="1" animBg="1"/>
      <p:bldP spid="1425415" grpId="0" animBg="1"/>
      <p:bldP spid="1425415" grpId="1" animBg="1"/>
      <p:bldP spid="1425416" grpId="0" animBg="1"/>
      <p:bldP spid="1425417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05D4D-F6C8-4D56-AE3C-BA73CDD483B5}" type="slidenum">
              <a:rPr lang="en-US">
                <a:solidFill>
                  <a:schemeClr val="bg1"/>
                </a:solidFill>
              </a:rPr>
              <a:pPr eaLnBrk="1" hangingPunct="1"/>
              <a:t>125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730375" y="17145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n-US" sz="2600">
              <a:solidFill>
                <a:srgbClr val="E31836"/>
              </a:solidFill>
            </a:endParaRPr>
          </a:p>
        </p:txBody>
      </p:sp>
      <p:sp>
        <p:nvSpPr>
          <p:cNvPr id="1426435" name="Rectangle 3"/>
          <p:cNvSpPr>
            <a:spLocks noChangeArrowheads="1"/>
          </p:cNvSpPr>
          <p:nvPr/>
        </p:nvSpPr>
        <p:spPr bwMode="auto">
          <a:xfrm>
            <a:off x="574675" y="4116388"/>
            <a:ext cx="7972425" cy="162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Concrete Product (</a:t>
            </a:r>
            <a:r>
              <a:rPr lang="en-U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MotifWindow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MotifScrollBar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implements the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AbstractProduct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interface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Client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uses only interfaces declared by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AbstractFactory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AbstractProduct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classes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6389" name="Picture 4" descr="abstract_factory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360488"/>
            <a:ext cx="5410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4859338" y="2101850"/>
            <a:ext cx="779462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38" name="Rectangle 6"/>
          <p:cNvSpPr>
            <a:spLocks noChangeArrowheads="1"/>
          </p:cNvSpPr>
          <p:nvPr/>
        </p:nvSpPr>
        <p:spPr bwMode="auto">
          <a:xfrm>
            <a:off x="5707063" y="2108200"/>
            <a:ext cx="779462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4865688" y="3316288"/>
            <a:ext cx="779462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5713413" y="3322638"/>
            <a:ext cx="779462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6535738" y="1304925"/>
            <a:ext cx="644525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– Participants (continued)</a:t>
            </a:r>
          </a:p>
        </p:txBody>
      </p:sp>
    </p:spTree>
    <p:extLst>
      <p:ext uri="{BB962C8B-B14F-4D97-AF65-F5344CB8AC3E}">
        <p14:creationId xmlns:p14="http://schemas.microsoft.com/office/powerpoint/2010/main" val="19313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2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2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2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2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2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2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2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42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2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37" grpId="0" animBg="1"/>
      <p:bldP spid="1426437" grpId="1" animBg="1"/>
      <p:bldP spid="1426438" grpId="0" animBg="1"/>
      <p:bldP spid="1426438" grpId="1" animBg="1"/>
      <p:bldP spid="1426439" grpId="0" animBg="1"/>
      <p:bldP spid="1426439" grpId="1" animBg="1"/>
      <p:bldP spid="1426440" grpId="0" animBg="1"/>
      <p:bldP spid="1426440" grpId="1" animBg="1"/>
      <p:bldP spid="142644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66DD66-3BE3-4ED7-A5C3-E8ED6B2C8EC0}" type="slidenum">
              <a:rPr lang="en-US">
                <a:solidFill>
                  <a:schemeClr val="bg1"/>
                </a:solidFill>
              </a:rPr>
              <a:pPr eaLnBrk="1" hangingPunct="1"/>
              <a:t>126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– Collaborations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A</a:t>
            </a:r>
            <a:r>
              <a:rPr lang="en-US" sz="1600" b="1" dirty="0" smtClean="0">
                <a:solidFill>
                  <a:srgbClr val="0070C0"/>
                </a:solidFill>
              </a:rPr>
              <a:t> single instance </a:t>
            </a:r>
            <a:r>
              <a:rPr lang="en-US" sz="1600" dirty="0" smtClean="0"/>
              <a:t>of a </a:t>
            </a:r>
            <a:r>
              <a:rPr lang="en-US" sz="1600" b="1" dirty="0" err="1" smtClean="0">
                <a:solidFill>
                  <a:srgbClr val="0070C0"/>
                </a:solidFill>
              </a:rPr>
              <a:t>ConcreteFactory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class is created at run-time</a:t>
            </a:r>
          </a:p>
          <a:p>
            <a:pPr eaLnBrk="1" hangingPunct="1"/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dirty="0" smtClean="0"/>
              <a:t>This concrete factory </a:t>
            </a:r>
            <a:r>
              <a:rPr lang="en-US" sz="1600" b="1" dirty="0" smtClean="0">
                <a:solidFill>
                  <a:srgbClr val="0070C0"/>
                </a:solidFill>
              </a:rPr>
              <a:t>creates product objects</a:t>
            </a:r>
            <a:r>
              <a:rPr lang="en-US" sz="1600" dirty="0" smtClean="0"/>
              <a:t> having a particular implementation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To create </a:t>
            </a:r>
            <a:r>
              <a:rPr lang="en-US" sz="1600" b="1" dirty="0" smtClean="0">
                <a:solidFill>
                  <a:srgbClr val="0070C0"/>
                </a:solidFill>
              </a:rPr>
              <a:t>different product objects</a:t>
            </a:r>
            <a:r>
              <a:rPr lang="en-US" sz="1600" dirty="0" smtClean="0"/>
              <a:t>, clients should use a </a:t>
            </a:r>
            <a:r>
              <a:rPr lang="en-US" sz="1600" b="1" dirty="0" smtClean="0">
                <a:solidFill>
                  <a:srgbClr val="0070C0"/>
                </a:solidFill>
              </a:rPr>
              <a:t>different concrete factory </a:t>
            </a:r>
          </a:p>
        </p:txBody>
      </p:sp>
    </p:spTree>
    <p:extLst>
      <p:ext uri="{BB962C8B-B14F-4D97-AF65-F5344CB8AC3E}">
        <p14:creationId xmlns:p14="http://schemas.microsoft.com/office/powerpoint/2010/main" val="20315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2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2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A5C67-F73D-4B5C-8367-2696AF4B26AF}" type="slidenum">
              <a:rPr lang="en-US">
                <a:solidFill>
                  <a:schemeClr val="bg1"/>
                </a:solidFill>
              </a:rPr>
              <a:pPr eaLnBrk="1" hangingPunct="1"/>
              <a:t>127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 Factory – Consequences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480" y="998415"/>
            <a:ext cx="8545581" cy="4956907"/>
          </a:xfrm>
        </p:spPr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It isolates concrete classes </a:t>
            </a:r>
          </a:p>
          <a:p>
            <a:pPr lvl="1" eaLnBrk="1" hangingPunct="1"/>
            <a:r>
              <a:rPr lang="en-US" sz="1600" dirty="0" smtClean="0"/>
              <a:t>Clients manipulate instances through their abstract interfaces</a:t>
            </a:r>
          </a:p>
          <a:p>
            <a:pPr lvl="1" eaLnBrk="1" hangingPunct="1"/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It makes exchanging product families easy </a:t>
            </a:r>
          </a:p>
          <a:p>
            <a:pPr lvl="1" eaLnBrk="1" hangingPunct="1"/>
            <a:r>
              <a:rPr lang="en-US" sz="1600" dirty="0" smtClean="0"/>
              <a:t>Use different product configurations simply by changing the concrete factory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It promotes consistency among products </a:t>
            </a:r>
          </a:p>
          <a:p>
            <a:pPr lvl="1" eaLnBrk="1" hangingPunct="1"/>
            <a:r>
              <a:rPr lang="en-US" sz="1600" dirty="0" smtClean="0"/>
              <a:t>Application uses objects from only one family at a time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</a:rPr>
              <a:t>Supporting new kinds of products is difficult</a:t>
            </a:r>
          </a:p>
          <a:p>
            <a:pPr lvl="1" eaLnBrk="1" hangingPunct="1"/>
            <a:r>
              <a:rPr lang="en-US" sz="1600" dirty="0" smtClean="0"/>
              <a:t>Supporting new kinds of products requires changing the </a:t>
            </a:r>
            <a:r>
              <a:rPr lang="en-US" sz="1600" dirty="0" err="1" smtClean="0"/>
              <a:t>AbstractFactory</a:t>
            </a:r>
            <a:r>
              <a:rPr lang="en-US" sz="1600" dirty="0" smtClean="0"/>
              <a:t> class and all of its subclasses  </a:t>
            </a:r>
          </a:p>
        </p:txBody>
      </p:sp>
    </p:spTree>
    <p:extLst>
      <p:ext uri="{BB962C8B-B14F-4D97-AF65-F5344CB8AC3E}">
        <p14:creationId xmlns:p14="http://schemas.microsoft.com/office/powerpoint/2010/main" val="24176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2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0CB119-40D7-407F-B09C-8C573EBB07ED}" type="slidenum">
              <a:rPr lang="en-US">
                <a:solidFill>
                  <a:schemeClr val="bg1"/>
                </a:solidFill>
              </a:rPr>
              <a:pPr eaLnBrk="1" hangingPunct="1"/>
              <a:t>128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Observer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(behavioral)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64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7C6117-4687-4F1B-BAF8-002D2B5BFADF}" type="slidenum">
              <a:rPr lang="en-US">
                <a:solidFill>
                  <a:schemeClr val="bg1"/>
                </a:solidFill>
              </a:rPr>
              <a:pPr eaLnBrk="1" hangingPunct="1"/>
              <a:t>129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Define a one-to-many dependency between objects </a:t>
            </a:r>
          </a:p>
          <a:p>
            <a:pPr lvl="1" eaLnBrk="1" hangingPunct="1"/>
            <a:r>
              <a:rPr lang="en-US" sz="1600" dirty="0" smtClean="0"/>
              <a:t>When one object changes state, all its dependents are notified and updated automatically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Also Known As</a:t>
            </a:r>
          </a:p>
          <a:p>
            <a:pPr lvl="1" eaLnBrk="1" hangingPunct="1"/>
            <a:r>
              <a:rPr lang="en-US" sz="1600" dirty="0" smtClean="0"/>
              <a:t>Publish-Subscribe </a:t>
            </a:r>
          </a:p>
          <a:p>
            <a:pPr lvl="1" eaLnBrk="1" hangingPunct="1"/>
            <a:r>
              <a:rPr lang="en-US" sz="1600" dirty="0" smtClean="0"/>
              <a:t>Don’t miss out when something interesting happens!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571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50066-5298-41E4-9EBC-ED0A088F220B}" type="slidenum">
              <a:rPr lang="en-US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Design – Bad Design 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165225"/>
            <a:ext cx="8112125" cy="1798638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 1</a:t>
            </a:r>
          </a:p>
          <a:p>
            <a:pPr lvl="1" eaLnBrk="1" hangingPunct="1"/>
            <a:r>
              <a:rPr lang="en-US" sz="1600" dirty="0" smtClean="0"/>
              <a:t>Modify the “Copy” module to give it the new functionality</a:t>
            </a:r>
          </a:p>
        </p:txBody>
      </p:sp>
      <p:pic>
        <p:nvPicPr>
          <p:cNvPr id="16389" name="Picture 4" descr="copy_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2427288"/>
            <a:ext cx="4314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460375" y="4841875"/>
            <a:ext cx="79724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adds new interdependencies to the system</a:t>
            </a:r>
          </a:p>
          <a:p>
            <a:pPr marL="6286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more devices will be added, “Copy” will become rigid and fragile</a:t>
            </a:r>
          </a:p>
        </p:txBody>
      </p:sp>
    </p:spTree>
    <p:extLst>
      <p:ext uri="{BB962C8B-B14F-4D97-AF65-F5344CB8AC3E}">
        <p14:creationId xmlns:p14="http://schemas.microsoft.com/office/powerpoint/2010/main" val="8826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BCC7F5-53CA-463A-8C0E-7E95E4B030AE}" type="slidenum">
              <a:rPr lang="en-US">
                <a:solidFill>
                  <a:schemeClr val="bg1"/>
                </a:solidFill>
              </a:rPr>
              <a:pPr eaLnBrk="1" hangingPunct="1"/>
              <a:t>130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- Motivation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Example: News agency </a:t>
            </a:r>
          </a:p>
          <a:p>
            <a:pPr lvl="1" eaLnBrk="1" hangingPunct="1"/>
            <a:r>
              <a:rPr lang="en-US" sz="1600" dirty="0" smtClean="0"/>
              <a:t>A news agency </a:t>
            </a:r>
            <a:r>
              <a:rPr lang="en-US" sz="1600" b="1" dirty="0" smtClean="0"/>
              <a:t>gathers news</a:t>
            </a:r>
            <a:r>
              <a:rPr lang="en-US" sz="1600" dirty="0" smtClean="0"/>
              <a:t> and </a:t>
            </a:r>
            <a:r>
              <a:rPr lang="en-US" sz="1600" b="1" dirty="0" smtClean="0"/>
              <a:t>publishes</a:t>
            </a:r>
            <a:r>
              <a:rPr lang="en-US" sz="1600" dirty="0" smtClean="0"/>
              <a:t> them to different subscribers (observers) </a:t>
            </a:r>
          </a:p>
          <a:p>
            <a:pPr lvl="1" eaLnBrk="1" hangingPunct="1"/>
            <a:r>
              <a:rPr lang="en-US" sz="1600" dirty="0" smtClean="0"/>
              <a:t>There is a server maintaining a news database</a:t>
            </a:r>
          </a:p>
          <a:p>
            <a:pPr lvl="1" eaLnBrk="1" hangingPunct="1"/>
            <a:r>
              <a:rPr lang="en-US" sz="1600" dirty="0" smtClean="0"/>
              <a:t>Different </a:t>
            </a:r>
            <a:r>
              <a:rPr lang="en-US" sz="1600" b="1" dirty="0" smtClean="0"/>
              <a:t>subscriber</a:t>
            </a:r>
            <a:r>
              <a:rPr lang="en-US" sz="1600" dirty="0" smtClean="0"/>
              <a:t> types can register to </a:t>
            </a:r>
            <a:r>
              <a:rPr lang="en-US" sz="1600" b="1" dirty="0" smtClean="0"/>
              <a:t>receive news alerts</a:t>
            </a:r>
          </a:p>
          <a:p>
            <a:pPr lvl="1" eaLnBrk="1" hangingPunct="1"/>
            <a:r>
              <a:rPr lang="en-US" sz="1600" dirty="0" smtClean="0"/>
              <a:t>Adding new subscriber types should not affect the news server 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4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A69563-354E-4962-8FE0-77B5162B26EB}" type="slidenum">
              <a:rPr lang="en-US">
                <a:solidFill>
                  <a:schemeClr val="bg1"/>
                </a:solidFill>
              </a:rPr>
              <a:pPr eaLnBrk="1" hangingPunct="1"/>
              <a:t>131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– Motivation (continued)</a:t>
            </a:r>
          </a:p>
        </p:txBody>
      </p:sp>
      <p:pic>
        <p:nvPicPr>
          <p:cNvPr id="30724" name="Picture 3" descr="observer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93800"/>
            <a:ext cx="88773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ED593D-C248-4231-B816-6EF8DAC4F7D4}" type="slidenum">
              <a:rPr lang="en-US">
                <a:solidFill>
                  <a:schemeClr val="bg1"/>
                </a:solidFill>
              </a:rPr>
              <a:pPr eaLnBrk="1" hangingPunct="1"/>
              <a:t>132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– Motivation (continued)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65225"/>
            <a:ext cx="7972425" cy="1052513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 2</a:t>
            </a:r>
            <a:r>
              <a:rPr lang="en-US" sz="1600" dirty="0" smtClean="0"/>
              <a:t>: Separate the presentational aspects of the user interface from the underlying application data </a:t>
            </a:r>
          </a:p>
        </p:txBody>
      </p:sp>
      <p:pic>
        <p:nvPicPr>
          <p:cNvPr id="31749" name="Picture 4" descr="observer_e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432050"/>
            <a:ext cx="6818312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3E7B39-CC32-41BD-A41D-D692CE5A8FA5}" type="slidenum">
              <a:rPr lang="en-US">
                <a:solidFill>
                  <a:schemeClr val="bg1"/>
                </a:solidFill>
              </a:rPr>
              <a:pPr eaLnBrk="1" hangingPunct="1"/>
              <a:t>133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- Applicability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412505" y="1059717"/>
            <a:ext cx="797242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Observer pattern when: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an abstraction has two aspects, one dependent on the other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 change to one object requires changing others 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an object should be able to notify other objects without making assumptions about who these objects are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C42D5B-84B4-4C03-8B08-633F90F6B968}" type="slidenum">
              <a:rPr lang="en-US">
                <a:solidFill>
                  <a:schemeClr val="bg1"/>
                </a:solidFill>
              </a:rPr>
              <a:pPr eaLnBrk="1" hangingPunct="1"/>
              <a:t>134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– Participants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170363"/>
            <a:ext cx="7972425" cy="1761514"/>
          </a:xfrm>
          <a:noFill/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Subject (</a:t>
            </a:r>
            <a:r>
              <a:rPr lang="en-US" sz="1600" b="1" dirty="0" err="1" smtClean="0">
                <a:solidFill>
                  <a:srgbClr val="0070C0"/>
                </a:solidFill>
              </a:rPr>
              <a:t>NewsPublisher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knows its observers </a:t>
            </a:r>
          </a:p>
          <a:p>
            <a:pPr lvl="1" eaLnBrk="1" hangingPunct="1"/>
            <a:r>
              <a:rPr lang="en-US" sz="1600" dirty="0" smtClean="0"/>
              <a:t>provides an interface for attaching and detaching Observer objects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Observer (Subscriber) </a:t>
            </a:r>
          </a:p>
          <a:p>
            <a:pPr lvl="1" eaLnBrk="1" hangingPunct="1"/>
            <a:r>
              <a:rPr lang="en-US" sz="1600" dirty="0" smtClean="0"/>
              <a:t>defines an updating interface</a:t>
            </a:r>
            <a:r>
              <a:rPr lang="en-US" sz="1600" b="1" dirty="0" smtClean="0"/>
              <a:t> </a:t>
            </a:r>
          </a:p>
        </p:txBody>
      </p:sp>
      <p:pic>
        <p:nvPicPr>
          <p:cNvPr id="33797" name="Picture 4" descr="observer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23963"/>
            <a:ext cx="73929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1279525" y="1306513"/>
            <a:ext cx="1374775" cy="11128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7222" name="Rectangle 6"/>
          <p:cNvSpPr>
            <a:spLocks noChangeArrowheads="1"/>
          </p:cNvSpPr>
          <p:nvPr/>
        </p:nvSpPr>
        <p:spPr bwMode="auto">
          <a:xfrm>
            <a:off x="5338763" y="1352550"/>
            <a:ext cx="912812" cy="7461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1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1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1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21" grpId="0" animBg="1"/>
      <p:bldP spid="1417221" grpId="1" animBg="1"/>
      <p:bldP spid="141722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1B6C5C-586D-4B62-973B-527E336EF28E}" type="slidenum">
              <a:rPr lang="en-US">
                <a:solidFill>
                  <a:schemeClr val="bg1"/>
                </a:solidFill>
              </a:rPr>
              <a:pPr eaLnBrk="1" hangingPunct="1"/>
              <a:t>135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Observer – Participants (continued)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4252425"/>
            <a:ext cx="7972425" cy="17615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ConcreteSubject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BusinessNewsPublisher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sends a notification to its observers when its state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ConcreteObserver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SMSSubscriber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EmailSubscriber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maintains a reference to a </a:t>
            </a:r>
            <a:r>
              <a:rPr lang="en-US" sz="1600" dirty="0" err="1" smtClean="0"/>
              <a:t>ConcreteSubject</a:t>
            </a:r>
            <a:r>
              <a:rPr lang="en-US" sz="1600" dirty="0" smtClean="0"/>
              <a:t> object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implements the Observer updating interface to keep its state consistent with the subject's </a:t>
            </a:r>
          </a:p>
        </p:txBody>
      </p:sp>
      <p:pic>
        <p:nvPicPr>
          <p:cNvPr id="34821" name="Picture 4" descr="observer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23963"/>
            <a:ext cx="73929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6197" name="Rectangle 5"/>
          <p:cNvSpPr>
            <a:spLocks noChangeArrowheads="1"/>
          </p:cNvSpPr>
          <p:nvPr/>
        </p:nvSpPr>
        <p:spPr bwMode="auto">
          <a:xfrm>
            <a:off x="1266825" y="2795588"/>
            <a:ext cx="1400175" cy="124618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6198" name="Rectangle 6"/>
          <p:cNvSpPr>
            <a:spLocks noChangeArrowheads="1"/>
          </p:cNvSpPr>
          <p:nvPr/>
        </p:nvSpPr>
        <p:spPr bwMode="auto">
          <a:xfrm>
            <a:off x="5072063" y="2470150"/>
            <a:ext cx="1535112" cy="10636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1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1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1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1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197" grpId="0" animBg="1"/>
      <p:bldP spid="1416197" grpId="1" animBg="1"/>
      <p:bldP spid="141619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E6853-BB77-41F9-B507-B8EC561B9A6F}" type="slidenum">
              <a:rPr lang="en-US">
                <a:solidFill>
                  <a:schemeClr val="bg1"/>
                </a:solidFill>
              </a:rPr>
              <a:pPr eaLnBrk="1" hangingPunct="1"/>
              <a:t>136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- Collaborations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275138"/>
            <a:ext cx="7972425" cy="2125662"/>
          </a:xfrm>
        </p:spPr>
        <p:txBody>
          <a:bodyPr/>
          <a:lstStyle/>
          <a:p>
            <a:pPr eaLnBrk="1" hangingPunct="1"/>
            <a:r>
              <a:rPr lang="en-US" sz="1600" dirty="0" smtClean="0"/>
              <a:t>A </a:t>
            </a:r>
            <a:r>
              <a:rPr lang="en-US" sz="1600" b="1" dirty="0" smtClean="0">
                <a:solidFill>
                  <a:srgbClr val="0070C0"/>
                </a:solidFill>
              </a:rPr>
              <a:t>change request</a:t>
            </a:r>
            <a:r>
              <a:rPr lang="en-US" sz="1600" dirty="0" smtClean="0"/>
              <a:t> may come from a </a:t>
            </a:r>
            <a:r>
              <a:rPr lang="en-US" sz="1600" b="1" dirty="0" smtClean="0">
                <a:solidFill>
                  <a:srgbClr val="0070C0"/>
                </a:solidFill>
              </a:rPr>
              <a:t>Concrete Observer</a:t>
            </a:r>
          </a:p>
          <a:p>
            <a:pPr eaLnBrk="1" hangingPunct="1"/>
            <a:endParaRPr lang="en-US" sz="16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ConcreteSubject</a:t>
            </a:r>
            <a:r>
              <a:rPr lang="en-US" sz="1600" b="1" dirty="0" smtClean="0">
                <a:solidFill>
                  <a:srgbClr val="0070C0"/>
                </a:solidFill>
              </a:rPr>
              <a:t> notifies </a:t>
            </a:r>
            <a:r>
              <a:rPr lang="en-US" sz="1600" dirty="0" smtClean="0"/>
              <a:t>its observers whenever a change occurs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ConcreteObserver</a:t>
            </a:r>
            <a:r>
              <a:rPr lang="en-US" sz="1600" b="1" dirty="0" smtClean="0">
                <a:solidFill>
                  <a:srgbClr val="0070C0"/>
                </a:solidFill>
              </a:rPr>
              <a:t> queries </a:t>
            </a:r>
            <a:r>
              <a:rPr lang="en-US" sz="1600" dirty="0" smtClean="0"/>
              <a:t>the subject for information </a:t>
            </a:r>
          </a:p>
        </p:txBody>
      </p:sp>
      <p:pic>
        <p:nvPicPr>
          <p:cNvPr id="35845" name="Picture 4" descr="observer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20788"/>
            <a:ext cx="63992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8245" name="Group 5"/>
          <p:cNvGrpSpPr>
            <a:grpSpLocks/>
          </p:cNvGrpSpPr>
          <p:nvPr/>
        </p:nvGrpSpPr>
        <p:grpSpPr bwMode="auto">
          <a:xfrm>
            <a:off x="2254250" y="2328863"/>
            <a:ext cx="744538" cy="219075"/>
            <a:chOff x="1428" y="1475"/>
            <a:chExt cx="469" cy="138"/>
          </a:xfrm>
        </p:grpSpPr>
        <p:sp>
          <p:nvSpPr>
            <p:cNvPr id="35852" name="Line 6"/>
            <p:cNvSpPr>
              <a:spLocks noChangeShapeType="1"/>
            </p:cNvSpPr>
            <p:nvPr/>
          </p:nvSpPr>
          <p:spPr bwMode="auto">
            <a:xfrm>
              <a:off x="1428" y="1482"/>
              <a:ext cx="46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53" name="Line 7"/>
            <p:cNvSpPr>
              <a:spLocks noChangeShapeType="1"/>
            </p:cNvSpPr>
            <p:nvPr/>
          </p:nvSpPr>
          <p:spPr bwMode="auto">
            <a:xfrm>
              <a:off x="1897" y="1475"/>
              <a:ext cx="0" cy="1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54" name="Line 8"/>
            <p:cNvSpPr>
              <a:spLocks noChangeShapeType="1"/>
            </p:cNvSpPr>
            <p:nvPr/>
          </p:nvSpPr>
          <p:spPr bwMode="auto">
            <a:xfrm flipH="1">
              <a:off x="1428" y="1613"/>
              <a:ext cx="46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18249" name="Line 9"/>
          <p:cNvSpPr>
            <a:spLocks noChangeShapeType="1"/>
          </p:cNvSpPr>
          <p:nvPr/>
        </p:nvSpPr>
        <p:spPr bwMode="auto">
          <a:xfrm>
            <a:off x="2255838" y="2987675"/>
            <a:ext cx="20478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18250" name="Line 10"/>
          <p:cNvSpPr>
            <a:spLocks noChangeShapeType="1"/>
          </p:cNvSpPr>
          <p:nvPr/>
        </p:nvSpPr>
        <p:spPr bwMode="auto">
          <a:xfrm flipH="1">
            <a:off x="2266950" y="3292475"/>
            <a:ext cx="203676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18251" name="Line 11"/>
          <p:cNvSpPr>
            <a:spLocks noChangeShapeType="1"/>
          </p:cNvSpPr>
          <p:nvPr/>
        </p:nvSpPr>
        <p:spPr bwMode="auto">
          <a:xfrm>
            <a:off x="2255838" y="3644900"/>
            <a:ext cx="427831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18252" name="Line 12"/>
          <p:cNvSpPr>
            <a:spLocks noChangeShapeType="1"/>
          </p:cNvSpPr>
          <p:nvPr/>
        </p:nvSpPr>
        <p:spPr bwMode="auto">
          <a:xfrm flipH="1">
            <a:off x="2266950" y="3949700"/>
            <a:ext cx="4267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18253" name="Line 13"/>
          <p:cNvSpPr>
            <a:spLocks noChangeShapeType="1"/>
          </p:cNvSpPr>
          <p:nvPr/>
        </p:nvSpPr>
        <p:spPr bwMode="auto">
          <a:xfrm flipH="1">
            <a:off x="2255838" y="1938338"/>
            <a:ext cx="20605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1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1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1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1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1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1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1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1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1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1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8249" grpId="0" animBg="1"/>
      <p:bldP spid="1418249" grpId="1" animBg="1"/>
      <p:bldP spid="1418250" grpId="0" animBg="1"/>
      <p:bldP spid="1418251" grpId="0" animBg="1"/>
      <p:bldP spid="1418251" grpId="1" animBg="1"/>
      <p:bldP spid="1418252" grpId="0" animBg="1"/>
      <p:bldP spid="1418253" grpId="0" animBg="1"/>
      <p:bldP spid="1418253" grpId="1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50E8F-880D-45CC-B920-DDB488B381C6}" type="slidenum">
              <a:rPr lang="en-US">
                <a:solidFill>
                  <a:schemeClr val="bg1"/>
                </a:solidFill>
              </a:rPr>
              <a:pPr eaLnBrk="1" hangingPunct="1"/>
              <a:t>137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Observer – Consequences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Abstract coupling between Subject and Observer </a:t>
            </a:r>
          </a:p>
          <a:p>
            <a:pPr lvl="1" eaLnBrk="1" hangingPunct="1"/>
            <a:r>
              <a:rPr lang="en-US" sz="1600" dirty="0" smtClean="0"/>
              <a:t>All a subject knows is that it has a list of observers </a:t>
            </a:r>
          </a:p>
          <a:p>
            <a:pPr lvl="1" eaLnBrk="1" hangingPunct="1"/>
            <a:r>
              <a:rPr lang="en-US" sz="1600" dirty="0" smtClean="0"/>
              <a:t>Subject doesn't know the concrete class of any observer </a:t>
            </a:r>
          </a:p>
          <a:p>
            <a:pPr lvl="1" eaLnBrk="1" hangingPunct="1"/>
            <a:r>
              <a:rPr lang="en-US" sz="1600" dirty="0" smtClean="0"/>
              <a:t>Coupling between subjects and observers is abstract and minimal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Support for broadcast communication </a:t>
            </a:r>
          </a:p>
          <a:p>
            <a:pPr lvl="1" eaLnBrk="1" hangingPunct="1"/>
            <a:r>
              <a:rPr lang="en-US" sz="1600" dirty="0" smtClean="0"/>
              <a:t>Notification is broadcast automatically to all interested objects that subscribed to it </a:t>
            </a:r>
          </a:p>
          <a:p>
            <a:pPr lvl="1" eaLnBrk="1" hangingPunct="1"/>
            <a:r>
              <a:rPr lang="en-US" sz="1600" dirty="0" smtClean="0"/>
              <a:t>Subject doesn't care how many interested objects exist </a:t>
            </a:r>
          </a:p>
          <a:p>
            <a:pPr lvl="1" eaLnBrk="1" hangingPunct="1"/>
            <a:r>
              <a:rPr lang="en-US" sz="1600" dirty="0" smtClean="0"/>
              <a:t>Freedom to add and remove observers at any time </a:t>
            </a:r>
          </a:p>
        </p:txBody>
      </p:sp>
    </p:spTree>
    <p:extLst>
      <p:ext uri="{BB962C8B-B14F-4D97-AF65-F5344CB8AC3E}">
        <p14:creationId xmlns:p14="http://schemas.microsoft.com/office/powerpoint/2010/main" val="35699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093D2-DA84-4687-BEE9-9AF62745F00D}" type="slidenum">
              <a:rPr lang="en-US">
                <a:solidFill>
                  <a:schemeClr val="bg1"/>
                </a:solidFill>
              </a:rPr>
              <a:pPr eaLnBrk="1" hangingPunct="1"/>
              <a:t>138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Command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(behavioral)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0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88105-2217-4C93-8A41-F177B02C926C}" type="slidenum">
              <a:rPr lang="en-US">
                <a:solidFill>
                  <a:schemeClr val="bg1"/>
                </a:solidFill>
              </a:rPr>
              <a:pPr eaLnBrk="1" hangingPunct="1"/>
              <a:t>139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Encapsulate a request as an object and support undoable operations</a:t>
            </a:r>
          </a:p>
        </p:txBody>
      </p:sp>
    </p:spTree>
    <p:extLst>
      <p:ext uri="{BB962C8B-B14F-4D97-AF65-F5344CB8AC3E}">
        <p14:creationId xmlns:p14="http://schemas.microsoft.com/office/powerpoint/2010/main" val="2919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99EC7-DF98-47AA-A628-1EF5F9A2F76D}" type="slidenum">
              <a:rPr lang="en-US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Design – Bad Design (continued)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165225"/>
            <a:ext cx="7972425" cy="50482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 2</a:t>
            </a:r>
          </a:p>
        </p:txBody>
      </p:sp>
      <p:pic>
        <p:nvPicPr>
          <p:cNvPr id="17413" name="Picture 4" descr="copy_e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52" y="1508125"/>
            <a:ext cx="348138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752475" y="5243513"/>
            <a:ext cx="79724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“Copy” depends upon abstractions</a:t>
            </a:r>
          </a:p>
          <a:p>
            <a:pPr marL="6286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Now we can reuse the “Copy” module, independently of the “Keyboard Reader” and the “Printer Writer”</a:t>
            </a:r>
          </a:p>
        </p:txBody>
      </p:sp>
    </p:spTree>
    <p:extLst>
      <p:ext uri="{BB962C8B-B14F-4D97-AF65-F5344CB8AC3E}">
        <p14:creationId xmlns:p14="http://schemas.microsoft.com/office/powerpoint/2010/main" val="3832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60A047-C14F-462B-BAD0-E2C882475A57}" type="slidenum">
              <a:rPr lang="en-US">
                <a:solidFill>
                  <a:schemeClr val="bg1"/>
                </a:solidFill>
              </a:rPr>
              <a:pPr eaLnBrk="1" hangingPunct="1"/>
              <a:t>140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– Motivation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295400"/>
            <a:ext cx="65055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5627688" y="1658938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Fancy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2292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– Motivation (continued)</a:t>
            </a:r>
          </a:p>
        </p:txBody>
      </p:sp>
      <p:pic>
        <p:nvPicPr>
          <p:cNvPr id="4096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00" y="1449388"/>
            <a:ext cx="8911495" cy="3935412"/>
          </a:xfrm>
        </p:spPr>
      </p:pic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F76F0-FBE5-4811-801F-3739F78B5EFF}" type="slidenum">
              <a:rPr lang="en-US">
                <a:solidFill>
                  <a:schemeClr val="bg1"/>
                </a:solidFill>
              </a:rPr>
              <a:pPr eaLnBrk="1" hangingPunct="1"/>
              <a:t>141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– Motivation 2</a:t>
            </a:r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411288"/>
            <a:ext cx="6657975" cy="4743450"/>
          </a:xfrm>
        </p:spPr>
      </p:pic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3752D-49BF-4FE8-9E59-67AC66E39290}" type="slidenum">
              <a:rPr lang="en-US">
                <a:solidFill>
                  <a:schemeClr val="bg1"/>
                </a:solidFill>
              </a:rPr>
              <a:pPr eaLnBrk="1" hangingPunct="1"/>
              <a:t>142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998538" y="1941513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Job Queue</a:t>
            </a:r>
          </a:p>
        </p:txBody>
      </p:sp>
    </p:spTree>
    <p:extLst>
      <p:ext uri="{BB962C8B-B14F-4D97-AF65-F5344CB8AC3E}">
        <p14:creationId xmlns:p14="http://schemas.microsoft.com/office/powerpoint/2010/main" val="28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6AD67-F898-47FD-8EDB-DF321A9292A7}" type="slidenum">
              <a:rPr lang="en-US">
                <a:solidFill>
                  <a:schemeClr val="bg1"/>
                </a:solidFill>
              </a:rPr>
              <a:pPr eaLnBrk="1" hangingPunct="1"/>
              <a:t>143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- Applicability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71475" y="10763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the Command pattern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when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parameterize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objects by an action to perform (as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RemoteControl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was)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support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undo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queue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and execute requests at different time</a:t>
            </a:r>
          </a:p>
        </p:txBody>
      </p:sp>
    </p:spTree>
    <p:extLst>
      <p:ext uri="{BB962C8B-B14F-4D97-AF65-F5344CB8AC3E}">
        <p14:creationId xmlns:p14="http://schemas.microsoft.com/office/powerpoint/2010/main" val="1313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22363"/>
            <a:ext cx="70231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FD202-A5A3-41F5-AD00-F174454A4375}" type="slidenum">
              <a:rPr lang="en-US">
                <a:solidFill>
                  <a:schemeClr val="bg1"/>
                </a:solidFill>
              </a:rPr>
              <a:pPr eaLnBrk="1" hangingPunct="1"/>
              <a:t>144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Command - Participants</a:t>
            </a:r>
          </a:p>
        </p:txBody>
      </p:sp>
      <p:sp>
        <p:nvSpPr>
          <p:cNvPr id="1373190" name="Rectangle 6"/>
          <p:cNvSpPr>
            <a:spLocks noChangeArrowheads="1"/>
          </p:cNvSpPr>
          <p:nvPr/>
        </p:nvSpPr>
        <p:spPr bwMode="auto">
          <a:xfrm>
            <a:off x="4740275" y="1206500"/>
            <a:ext cx="1209675" cy="8080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1" name="Rectangle 7"/>
          <p:cNvSpPr>
            <a:spLocks noChangeArrowheads="1"/>
          </p:cNvSpPr>
          <p:nvPr/>
        </p:nvSpPr>
        <p:spPr bwMode="auto">
          <a:xfrm>
            <a:off x="4583113" y="2379663"/>
            <a:ext cx="1522412" cy="10144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Box 3"/>
          <p:cNvSpPr txBox="1">
            <a:spLocks noChangeArrowheads="1"/>
          </p:cNvSpPr>
          <p:nvPr/>
        </p:nvSpPr>
        <p:spPr bwMode="auto">
          <a:xfrm>
            <a:off x="1927225" y="4149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6900" y="3586163"/>
            <a:ext cx="7972425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715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</a:rPr>
              <a:t>Command</a:t>
            </a:r>
          </a:p>
          <a:p>
            <a:pPr marL="6286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declares an interface for executing an operation</a:t>
            </a:r>
          </a:p>
          <a:p>
            <a:pPr marL="6286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Optionally it can also declare </a:t>
            </a:r>
            <a:r>
              <a:rPr lang="en-US" sz="1600" i="1" dirty="0"/>
              <a:t>undo</a:t>
            </a:r>
            <a:r>
              <a:rPr lang="en-US" sz="1600" dirty="0"/>
              <a:t> operation 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 sz="1600" b="1" dirty="0" err="1">
                <a:solidFill>
                  <a:srgbClr val="0070C0"/>
                </a:solidFill>
              </a:rPr>
              <a:t>ConcreteCommand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 err="1">
                <a:solidFill>
                  <a:srgbClr val="0070C0"/>
                </a:solidFill>
              </a:rPr>
              <a:t>LightOnCommand</a:t>
            </a:r>
            <a:r>
              <a:rPr lang="en-US" sz="1600" b="1" dirty="0">
                <a:solidFill>
                  <a:srgbClr val="0070C0"/>
                </a:solidFill>
              </a:rPr>
              <a:t>) </a:t>
            </a:r>
          </a:p>
          <a:p>
            <a:pPr marL="6286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implements Execute by invoking the corresponding operation(s) on Receiver.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</a:rPr>
              <a:t>Client (</a:t>
            </a:r>
            <a:r>
              <a:rPr lang="en-US" sz="1600" b="1" dirty="0" err="1">
                <a:solidFill>
                  <a:srgbClr val="0070C0"/>
                </a:solidFill>
              </a:rPr>
              <a:t>RemoteLoader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</a:p>
          <a:p>
            <a:pPr marL="6286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/>
              <a:t>creates a </a:t>
            </a:r>
            <a:r>
              <a:rPr lang="en-US" sz="1600" dirty="0" err="1"/>
              <a:t>ConcreteCommand</a:t>
            </a:r>
            <a:r>
              <a:rPr lang="en-US" sz="1600" dirty="0"/>
              <a:t> object and sets its receiver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9638" y="1198563"/>
            <a:ext cx="1173162" cy="508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0" grpId="0" animBg="1"/>
      <p:bldP spid="1373191" grpId="0" animBg="1"/>
      <p:bldP spid="1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22363"/>
            <a:ext cx="70231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7F7793-7F76-4DDD-A125-C7854B9F38C8}" type="slidenum">
              <a:rPr lang="en-US">
                <a:solidFill>
                  <a:schemeClr val="bg1"/>
                </a:solidFill>
              </a:rPr>
              <a:pPr eaLnBrk="1" hangingPunct="1"/>
              <a:t>145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Command - Participants</a:t>
            </a:r>
          </a:p>
        </p:txBody>
      </p:sp>
      <p:sp>
        <p:nvSpPr>
          <p:cNvPr id="1373190" name="Rectangle 6"/>
          <p:cNvSpPr>
            <a:spLocks noChangeArrowheads="1"/>
          </p:cNvSpPr>
          <p:nvPr/>
        </p:nvSpPr>
        <p:spPr bwMode="auto">
          <a:xfrm>
            <a:off x="2651125" y="1204913"/>
            <a:ext cx="1000125" cy="5016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1" name="Rectangle 7"/>
          <p:cNvSpPr>
            <a:spLocks noChangeArrowheads="1"/>
          </p:cNvSpPr>
          <p:nvPr/>
        </p:nvSpPr>
        <p:spPr bwMode="auto">
          <a:xfrm>
            <a:off x="2630488" y="2058988"/>
            <a:ext cx="1039812" cy="762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Box 3"/>
          <p:cNvSpPr txBox="1">
            <a:spLocks noChangeArrowheads="1"/>
          </p:cNvSpPr>
          <p:nvPr/>
        </p:nvSpPr>
        <p:spPr bwMode="auto">
          <a:xfrm>
            <a:off x="1927225" y="4149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6900" y="3598863"/>
            <a:ext cx="7972425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rtl="0" fontAlgn="base">
              <a:spcBef>
                <a:spcPct val="5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14300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428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3431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8003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2575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Invoker (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RemoteControl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asks the command to carry out the request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Receiver  (Light)</a:t>
            </a:r>
          </a:p>
          <a:p>
            <a:pPr lvl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knows how to perform the operations associated with carrying out a request. Any class may serve as a Receiver.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0" grpId="0" animBg="1"/>
      <p:bldP spid="137319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- Collaborations</a:t>
            </a:r>
          </a:p>
        </p:txBody>
      </p:sp>
      <p:sp>
        <p:nvSpPr>
          <p:cNvPr id="4608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dirty="0"/>
              <a:t>T</a:t>
            </a:r>
            <a:r>
              <a:rPr lang="en-US" sz="1600" b="0" dirty="0" smtClean="0"/>
              <a:t>he </a:t>
            </a:r>
            <a:r>
              <a:rPr lang="en-US" sz="1600" b="1" dirty="0" smtClean="0">
                <a:solidFill>
                  <a:srgbClr val="0070C0"/>
                </a:solidFill>
              </a:rPr>
              <a:t>client creates </a:t>
            </a:r>
            <a:r>
              <a:rPr lang="en-US" sz="1600" dirty="0" smtClean="0"/>
              <a:t>a </a:t>
            </a:r>
            <a:r>
              <a:rPr lang="en-US" sz="1600" dirty="0" err="1" smtClean="0"/>
              <a:t>ConcreteCommand</a:t>
            </a:r>
            <a:r>
              <a:rPr lang="en-US" sz="1600" b="0" dirty="0" smtClean="0"/>
              <a:t> object and </a:t>
            </a:r>
            <a:r>
              <a:rPr lang="en-US" sz="1600" b="1" dirty="0" smtClean="0">
                <a:solidFill>
                  <a:srgbClr val="0070C0"/>
                </a:solidFill>
              </a:rPr>
              <a:t>specifies its receiver</a:t>
            </a:r>
            <a:r>
              <a:rPr lang="en-US" sz="1600" b="0" dirty="0" smtClean="0"/>
              <a:t>.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An </a:t>
            </a:r>
            <a:r>
              <a:rPr lang="en-US" sz="1600" b="1" dirty="0" smtClean="0">
                <a:solidFill>
                  <a:srgbClr val="0070C0"/>
                </a:solidFill>
              </a:rPr>
              <a:t>Invoker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 smtClean="0"/>
              <a:t>object </a:t>
            </a:r>
            <a:r>
              <a:rPr lang="en-US" sz="1600" b="1" dirty="0" smtClean="0">
                <a:solidFill>
                  <a:srgbClr val="0070C0"/>
                </a:solidFill>
              </a:rPr>
              <a:t>stores the </a:t>
            </a:r>
            <a:r>
              <a:rPr lang="en-US" sz="1600" b="1" dirty="0" err="1" smtClean="0">
                <a:solidFill>
                  <a:srgbClr val="0070C0"/>
                </a:solidFill>
              </a:rPr>
              <a:t>ConcreteCommand</a:t>
            </a:r>
            <a:r>
              <a:rPr lang="en-US" sz="1600" b="0" dirty="0" smtClean="0"/>
              <a:t> object.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The </a:t>
            </a:r>
            <a:r>
              <a:rPr lang="en-US" sz="1600" b="1" dirty="0" smtClean="0">
                <a:solidFill>
                  <a:srgbClr val="0070C0"/>
                </a:solidFill>
              </a:rPr>
              <a:t>invoker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 smtClean="0"/>
              <a:t>issues a request by </a:t>
            </a:r>
            <a:r>
              <a:rPr lang="en-US" sz="1600" b="1" dirty="0" smtClean="0">
                <a:solidFill>
                  <a:srgbClr val="0070C0"/>
                </a:solidFill>
              </a:rPr>
              <a:t>calling Execute on the command</a:t>
            </a:r>
            <a:r>
              <a:rPr lang="en-US" sz="1600" b="0" dirty="0" smtClean="0"/>
              <a:t>. (When commands are undoable, </a:t>
            </a:r>
            <a:r>
              <a:rPr lang="en-US" sz="1600" b="0" dirty="0" err="1" smtClean="0"/>
              <a:t>ConcreteCommand</a:t>
            </a:r>
            <a:r>
              <a:rPr lang="en-US" sz="1600" b="0" dirty="0" smtClean="0"/>
              <a:t> stores state for undoing the command prior to invoking Execute)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The </a:t>
            </a:r>
            <a:r>
              <a:rPr lang="en-US" sz="1600" b="1" dirty="0" err="1" smtClean="0">
                <a:solidFill>
                  <a:srgbClr val="0070C0"/>
                </a:solidFill>
              </a:rPr>
              <a:t>ConcreteCommand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 smtClean="0"/>
              <a:t>object </a:t>
            </a:r>
            <a:r>
              <a:rPr lang="en-US" sz="1600" b="1" dirty="0" smtClean="0">
                <a:solidFill>
                  <a:srgbClr val="0070C0"/>
                </a:solidFill>
              </a:rPr>
              <a:t>invokes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 smtClean="0"/>
              <a:t>operations on its </a:t>
            </a:r>
            <a:r>
              <a:rPr lang="en-US" sz="1600" b="1" dirty="0" smtClean="0">
                <a:solidFill>
                  <a:srgbClr val="0070C0"/>
                </a:solidFill>
              </a:rPr>
              <a:t>receiver to carry out the request</a:t>
            </a:r>
            <a:r>
              <a:rPr lang="en-US" sz="1600" b="0" dirty="0" smtClean="0"/>
              <a:t>.</a:t>
            </a:r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345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pic>
        <p:nvPicPr>
          <p:cNvPr id="6" name="Content Placeholder 4" descr="tr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8" y="2443163"/>
            <a:ext cx="4762500" cy="2324100"/>
          </a:xfrm>
        </p:spPr>
      </p:pic>
    </p:spTree>
    <p:extLst>
      <p:ext uri="{BB962C8B-B14F-4D97-AF65-F5344CB8AC3E}">
        <p14:creationId xmlns:p14="http://schemas.microsoft.com/office/powerpoint/2010/main" val="33042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2CAE3-6B0B-46B3-A0F3-79DD66AC3830}" type="slidenum">
              <a:rPr lang="en-US">
                <a:solidFill>
                  <a:schemeClr val="bg1"/>
                </a:solidFill>
              </a:rPr>
              <a:pPr eaLnBrk="1" hangingPunct="1"/>
              <a:t>148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Adapter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(structural)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81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27394-25C5-4E03-A110-EECA46AB35F2}" type="slidenum">
              <a:rPr lang="en-US">
                <a:solidFill>
                  <a:schemeClr val="bg1"/>
                </a:solidFill>
              </a:rPr>
              <a:pPr eaLnBrk="1" hangingPunct="1"/>
              <a:t>149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080" y="956408"/>
            <a:ext cx="8545581" cy="4956907"/>
          </a:xfrm>
        </p:spPr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Convert the interface of a class into another interface clients expect </a:t>
            </a:r>
          </a:p>
          <a:p>
            <a:pPr lvl="1" eaLnBrk="1" hangingPunct="1"/>
            <a:r>
              <a:rPr lang="en-US" sz="1600" dirty="0" smtClean="0"/>
              <a:t>Adapter lets classes work together that could not otherwise because of incompatible interfaces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Also Known As</a:t>
            </a:r>
          </a:p>
          <a:p>
            <a:pPr lvl="1" eaLnBrk="1" hangingPunct="1"/>
            <a:r>
              <a:rPr lang="en-US" sz="1600" dirty="0" smtClean="0"/>
              <a:t>Wrapper </a:t>
            </a:r>
          </a:p>
        </p:txBody>
      </p:sp>
    </p:spTree>
    <p:extLst>
      <p:ext uri="{BB962C8B-B14F-4D97-AF65-F5344CB8AC3E}">
        <p14:creationId xmlns:p14="http://schemas.microsoft.com/office/powerpoint/2010/main" val="19966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9E4E72-3B5F-41ED-A89C-73067DC04856}" type="slidenum">
              <a:rPr lang="en-US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Single Responsibility Principle</a:t>
            </a: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E318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DEDC6C-B587-4158-A2E0-49BF31DC9229}" type="slidenum">
              <a:rPr lang="en-US">
                <a:solidFill>
                  <a:schemeClr val="bg1"/>
                </a:solidFill>
              </a:rPr>
              <a:pPr eaLnBrk="1" hangingPunct="1"/>
              <a:t>150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 - Motivation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27125"/>
            <a:ext cx="7972425" cy="4465638"/>
          </a:xfrm>
        </p:spPr>
        <p:txBody>
          <a:bodyPr/>
          <a:lstStyle/>
          <a:p>
            <a:pPr eaLnBrk="1" hangingPunct="1"/>
            <a:r>
              <a:rPr lang="en-US" sz="1600" b="0" dirty="0" smtClean="0"/>
              <a:t>Sometimes </a:t>
            </a:r>
            <a:r>
              <a:rPr lang="en-US" sz="1600" b="1" dirty="0" smtClean="0">
                <a:solidFill>
                  <a:srgbClr val="0070C0"/>
                </a:solidFill>
              </a:rPr>
              <a:t>a toolkit class</a:t>
            </a:r>
            <a:r>
              <a:rPr lang="en-US" sz="1600" b="0" dirty="0" smtClean="0"/>
              <a:t> that‘s designed for reuse is not reusable because its </a:t>
            </a:r>
            <a:r>
              <a:rPr lang="en-US" sz="1600" b="1" dirty="0" smtClean="0">
                <a:solidFill>
                  <a:srgbClr val="0070C0"/>
                </a:solidFill>
              </a:rPr>
              <a:t>interface does not match</a:t>
            </a:r>
            <a:r>
              <a:rPr lang="en-US" sz="1600" b="0" dirty="0" smtClean="0"/>
              <a:t> the domain-specific interface an application requires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pic>
        <p:nvPicPr>
          <p:cNvPr id="4915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2990850"/>
            <a:ext cx="499268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 - Motivation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82AF7E-43FA-4C95-9D89-93FA359EDAA7}" type="slidenum">
              <a:rPr lang="en-US">
                <a:solidFill>
                  <a:schemeClr val="bg1"/>
                </a:solidFill>
              </a:rPr>
              <a:pPr eaLnBrk="1" hangingPunct="1"/>
              <a:t>151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018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1382713"/>
            <a:ext cx="4705350" cy="24098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3863975"/>
            <a:ext cx="36972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69901-E049-41ED-BF4A-4B93135B24EE}" type="slidenum">
              <a:rPr lang="en-US">
                <a:solidFill>
                  <a:schemeClr val="bg1"/>
                </a:solidFill>
              </a:rPr>
              <a:pPr eaLnBrk="1" hangingPunct="1"/>
              <a:t>152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 – Motivation (continued)</a:t>
            </a:r>
          </a:p>
        </p:txBody>
      </p:sp>
      <p:pic>
        <p:nvPicPr>
          <p:cNvPr id="51204" name="Picture 6" descr="adapter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871663"/>
            <a:ext cx="80216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0F572-0B6E-452E-8348-E035D8312FFA}" type="slidenum">
              <a:rPr lang="en-US">
                <a:solidFill>
                  <a:schemeClr val="bg1"/>
                </a:solidFill>
              </a:rPr>
              <a:pPr eaLnBrk="1" hangingPunct="1"/>
              <a:t>153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 - Applicability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Use the Adapter pattern when</a:t>
            </a:r>
          </a:p>
          <a:p>
            <a:pPr lvl="1" eaLnBrk="1" hangingPunct="1"/>
            <a:r>
              <a:rPr lang="en-US" sz="1600" dirty="0" smtClean="0"/>
              <a:t>You want to use an existing class, and its interface does not match the one you need</a:t>
            </a:r>
          </a:p>
        </p:txBody>
      </p:sp>
    </p:spTree>
    <p:extLst>
      <p:ext uri="{BB962C8B-B14F-4D97-AF65-F5344CB8AC3E}">
        <p14:creationId xmlns:p14="http://schemas.microsoft.com/office/powerpoint/2010/main" val="3044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5F3EB1-31CC-476C-AE50-D56352DD0279}" type="slidenum">
              <a:rPr lang="en-US">
                <a:solidFill>
                  <a:schemeClr val="bg1"/>
                </a:solidFill>
              </a:rPr>
              <a:pPr eaLnBrk="1" hangingPunct="1"/>
              <a:t>154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 - Structure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65225"/>
            <a:ext cx="7972425" cy="468313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Class Adapter</a:t>
            </a:r>
          </a:p>
        </p:txBody>
      </p:sp>
      <p:pic>
        <p:nvPicPr>
          <p:cNvPr id="53253" name="Picture 5" descr="adapter_class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808163"/>
            <a:ext cx="51720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0075" y="3743325"/>
            <a:ext cx="79724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Object Adapter</a:t>
            </a:r>
          </a:p>
        </p:txBody>
      </p:sp>
      <p:pic>
        <p:nvPicPr>
          <p:cNvPr id="53255" name="Picture 7" descr="adapter_obj_str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205288"/>
            <a:ext cx="49911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dapter_obj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374775"/>
            <a:ext cx="5808662" cy="218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1DB8A-23C7-465C-927C-0543A3BB09E3}" type="slidenum">
              <a:rPr lang="en-US">
                <a:solidFill>
                  <a:schemeClr val="bg1"/>
                </a:solidFill>
              </a:rPr>
              <a:pPr eaLnBrk="1" hangingPunct="1"/>
              <a:t>155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-25400"/>
            <a:ext cx="7797800" cy="636588"/>
          </a:xfrm>
        </p:spPr>
        <p:txBody>
          <a:bodyPr/>
          <a:lstStyle/>
          <a:p>
            <a:pPr eaLnBrk="1" hangingPunct="1"/>
            <a:r>
              <a:rPr lang="en-US" dirty="0" smtClean="0"/>
              <a:t>Adapter - Participants</a:t>
            </a: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706" y="3602038"/>
            <a:ext cx="7972425" cy="241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Target (Shape)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the domain-specific interface that Client uses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Client (</a:t>
            </a:r>
            <a:r>
              <a:rPr lang="en-US" sz="1600" b="1" dirty="0" err="1" smtClean="0">
                <a:solidFill>
                  <a:srgbClr val="0070C0"/>
                </a:solidFill>
              </a:rPr>
              <a:t>DrawingEditor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collaborates with objects conforming to the Target interface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Adaptee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TextView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an existing interface that needs adapting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Adapter (</a:t>
            </a:r>
            <a:r>
              <a:rPr lang="en-US" sz="1600" b="1" dirty="0" err="1" smtClean="0">
                <a:solidFill>
                  <a:srgbClr val="0070C0"/>
                </a:solidFill>
              </a:rPr>
              <a:t>TextShape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adapts the interface of </a:t>
            </a:r>
            <a:r>
              <a:rPr lang="en-US" sz="1600" dirty="0" err="1" smtClean="0"/>
              <a:t>Adaptee</a:t>
            </a:r>
            <a:r>
              <a:rPr lang="en-US" sz="1600" dirty="0" smtClean="0"/>
              <a:t> to the Target interface </a:t>
            </a:r>
          </a:p>
        </p:txBody>
      </p:sp>
      <p:sp>
        <p:nvSpPr>
          <p:cNvPr id="1348613" name="Rectangle 5"/>
          <p:cNvSpPr>
            <a:spLocks noChangeArrowheads="1"/>
          </p:cNvSpPr>
          <p:nvPr/>
        </p:nvSpPr>
        <p:spPr bwMode="auto">
          <a:xfrm>
            <a:off x="1392238" y="1425575"/>
            <a:ext cx="1057275" cy="4397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8619" name="Rectangle 11"/>
          <p:cNvSpPr>
            <a:spLocks noChangeArrowheads="1"/>
          </p:cNvSpPr>
          <p:nvPr/>
        </p:nvSpPr>
        <p:spPr bwMode="auto">
          <a:xfrm>
            <a:off x="3106738" y="1427163"/>
            <a:ext cx="946150" cy="7477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20" name="Rectangle 12"/>
          <p:cNvSpPr>
            <a:spLocks noChangeArrowheads="1"/>
          </p:cNvSpPr>
          <p:nvPr/>
        </p:nvSpPr>
        <p:spPr bwMode="auto">
          <a:xfrm>
            <a:off x="4879975" y="1425575"/>
            <a:ext cx="1419225" cy="7461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21" name="Rectangle 13"/>
          <p:cNvSpPr>
            <a:spLocks noChangeArrowheads="1"/>
          </p:cNvSpPr>
          <p:nvPr/>
        </p:nvSpPr>
        <p:spPr bwMode="auto">
          <a:xfrm>
            <a:off x="3049588" y="2627313"/>
            <a:ext cx="1033462" cy="7350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4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4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4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4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4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4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13" grpId="0" animBg="1"/>
      <p:bldP spid="1348613" grpId="1" animBg="1"/>
      <p:bldP spid="1348619" grpId="0" animBg="1"/>
      <p:bldP spid="1348619" grpId="1" animBg="1"/>
      <p:bldP spid="1348620" grpId="0" animBg="1"/>
      <p:bldP spid="1348620" grpId="1" animBg="1"/>
      <p:bldP spid="1348621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302CE-2B99-438E-8E32-D3DA0F4DB94C}" type="slidenum">
              <a:rPr lang="en-US">
                <a:solidFill>
                  <a:schemeClr val="bg1"/>
                </a:solidFill>
              </a:rPr>
              <a:pPr eaLnBrk="1" hangingPunct="1"/>
              <a:t>156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Adapter – Collaborations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Clients call </a:t>
            </a:r>
            <a:r>
              <a:rPr lang="en-US" sz="1600" dirty="0" smtClean="0"/>
              <a:t>operations on an </a:t>
            </a:r>
            <a:r>
              <a:rPr lang="en-US" sz="1600" b="1" dirty="0" smtClean="0">
                <a:solidFill>
                  <a:srgbClr val="0070C0"/>
                </a:solidFill>
              </a:rPr>
              <a:t>Adapter instance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In turn, the </a:t>
            </a:r>
            <a:r>
              <a:rPr lang="en-US" sz="1600" b="1" dirty="0" smtClean="0">
                <a:solidFill>
                  <a:srgbClr val="0070C0"/>
                </a:solidFill>
              </a:rPr>
              <a:t>adapter calls </a:t>
            </a:r>
            <a:r>
              <a:rPr lang="en-US" sz="1600" b="1" dirty="0" err="1" smtClean="0">
                <a:solidFill>
                  <a:srgbClr val="0070C0"/>
                </a:solidFill>
              </a:rPr>
              <a:t>Adaptee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operations that carry out the request. </a:t>
            </a:r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485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pic>
        <p:nvPicPr>
          <p:cNvPr id="1026" name="Picture 2" descr="http://slowdancejournal.files.wordpress.com/2011/07/androme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7"/>
            <a:ext cx="9144000" cy="62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953C3E-3441-4511-B9C3-331B0A8AF6EA}" type="slidenum">
              <a:rPr lang="en-US">
                <a:solidFill>
                  <a:schemeClr val="bg1"/>
                </a:solidFill>
              </a:rPr>
              <a:pPr eaLnBrk="1" hangingPunct="1"/>
              <a:t>158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Facade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(structural)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47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8D7AA-B83E-4ABE-AB47-313380B4B24C}" type="slidenum">
              <a:rPr lang="en-US">
                <a:solidFill>
                  <a:schemeClr val="bg1"/>
                </a:solidFill>
              </a:rPr>
              <a:pPr eaLnBrk="1" hangingPunct="1"/>
              <a:t>159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Facade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165225"/>
            <a:ext cx="7972425" cy="128587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Defines a higher-level interface that makes a complex subsystem easier to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013075"/>
            <a:ext cx="78962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9E4E72-3B5F-41ED-A89C-73067DC04856}" type="slidenum">
              <a:rPr lang="en-US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Open Close Principle</a:t>
            </a:r>
            <a:b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E318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Facade - Motivation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2888" y="1095375"/>
            <a:ext cx="4373562" cy="5235575"/>
          </a:xfrm>
        </p:spPr>
      </p:pic>
      <p:sp>
        <p:nvSpPr>
          <p:cNvPr id="58372" name="Rectangle 3"/>
          <p:cNvSpPr txBox="1">
            <a:spLocks noChangeArrowheads="1"/>
          </p:cNvSpPr>
          <p:nvPr/>
        </p:nvSpPr>
        <p:spPr bwMode="auto">
          <a:xfrm>
            <a:off x="485775" y="1136652"/>
            <a:ext cx="281622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SzPct val="70000"/>
            </a:pPr>
            <a:r>
              <a:rPr lang="en-US" sz="2000" b="1" dirty="0" smtClean="0">
                <a:solidFill>
                  <a:srgbClr val="0070C0"/>
                </a:solidFill>
              </a:rPr>
              <a:t>Home </a:t>
            </a:r>
            <a:r>
              <a:rPr lang="en-US" sz="2000" b="1" dirty="0">
                <a:solidFill>
                  <a:srgbClr val="0070C0"/>
                </a:solidFill>
              </a:rPr>
              <a:t>Theater</a:t>
            </a:r>
          </a:p>
        </p:txBody>
      </p:sp>
    </p:spTree>
    <p:extLst>
      <p:ext uri="{BB962C8B-B14F-4D97-AF65-F5344CB8AC3E}">
        <p14:creationId xmlns:p14="http://schemas.microsoft.com/office/powerpoint/2010/main" val="13263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9F9C9E-83A0-40F8-8895-77DBD0DEA74C}" type="slidenum">
              <a:rPr lang="en-US">
                <a:solidFill>
                  <a:schemeClr val="bg1"/>
                </a:solidFill>
              </a:rPr>
              <a:pPr eaLnBrk="1" hangingPunct="1"/>
              <a:t>161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Facade – Motivation (continued)</a:t>
            </a:r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17563"/>
            <a:ext cx="7153275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Facade – Motivation (continued)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" y="1177925"/>
            <a:ext cx="7627938" cy="5087938"/>
          </a:xfrm>
        </p:spPr>
      </p:pic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0E817C-6D2F-42D2-8040-85E486E0CFDA}" type="slidenum">
              <a:rPr lang="en-US">
                <a:solidFill>
                  <a:schemeClr val="bg1"/>
                </a:solidFill>
              </a:rPr>
              <a:pPr eaLnBrk="1" hangingPunct="1"/>
              <a:t>162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FAF94-88DC-4CFB-B76B-6E209B80A873}" type="slidenum">
              <a:rPr lang="en-US">
                <a:solidFill>
                  <a:schemeClr val="bg1"/>
                </a:solidFill>
              </a:rPr>
              <a:pPr eaLnBrk="1" hangingPunct="1"/>
              <a:t>163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Facade - Applicability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384175" y="9112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Facade pattern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when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want to provide a simple interface to a complex subsystem</a:t>
            </a: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806450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4DC1AD-30D4-4FC5-9EE5-2C30B6E10139}" type="slidenum">
              <a:rPr lang="en-US">
                <a:solidFill>
                  <a:schemeClr val="bg1"/>
                </a:solidFill>
              </a:rPr>
              <a:pPr eaLnBrk="1" hangingPunct="1"/>
              <a:t>164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-25400"/>
            <a:ext cx="7797800" cy="636587"/>
          </a:xfrm>
        </p:spPr>
        <p:txBody>
          <a:bodyPr/>
          <a:lstStyle/>
          <a:p>
            <a:pPr eaLnBrk="1" hangingPunct="1"/>
            <a:r>
              <a:rPr lang="en-US" dirty="0" smtClean="0"/>
              <a:t>Facade - Participants</a:t>
            </a:r>
          </a:p>
        </p:txBody>
      </p:sp>
      <p:sp>
        <p:nvSpPr>
          <p:cNvPr id="1383434" name="Rectangle 10"/>
          <p:cNvSpPr>
            <a:spLocks noChangeArrowheads="1"/>
          </p:cNvSpPr>
          <p:nvPr/>
        </p:nvSpPr>
        <p:spPr bwMode="auto">
          <a:xfrm>
            <a:off x="4175125" y="882650"/>
            <a:ext cx="1458913" cy="7032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35" name="Rectangle 11"/>
          <p:cNvSpPr>
            <a:spLocks noChangeArrowheads="1"/>
          </p:cNvSpPr>
          <p:nvPr/>
        </p:nvSpPr>
        <p:spPr bwMode="auto">
          <a:xfrm>
            <a:off x="2832100" y="1968500"/>
            <a:ext cx="4719638" cy="29924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5078413"/>
            <a:ext cx="7994650" cy="1220787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Facade (</a:t>
            </a:r>
            <a:r>
              <a:rPr lang="en-US" sz="1600" b="1" dirty="0" err="1" smtClean="0">
                <a:solidFill>
                  <a:srgbClr val="0070C0"/>
                </a:solidFill>
              </a:rPr>
              <a:t>HomeTheaterFacade</a:t>
            </a:r>
            <a:r>
              <a:rPr lang="en-US" sz="1600" dirty="0" smtClean="0"/>
              <a:t>) 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sz="1550" b="0" dirty="0" smtClean="0"/>
              <a:t>delegates client requests to appropriate subsystem objects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Subsystem classes (Amplifier, Tuner, </a:t>
            </a:r>
            <a:r>
              <a:rPr lang="en-US" sz="1600" b="1" dirty="0" err="1" smtClean="0">
                <a:solidFill>
                  <a:srgbClr val="0070C0"/>
                </a:solidFill>
              </a:rPr>
              <a:t>Dvd</a:t>
            </a:r>
            <a:r>
              <a:rPr lang="en-US" sz="1600" b="1" dirty="0" smtClean="0">
                <a:solidFill>
                  <a:srgbClr val="0070C0"/>
                </a:solidFill>
              </a:rPr>
              <a:t> etc.) 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sz="1550" b="0" dirty="0" smtClean="0"/>
              <a:t>implement subsystem functionality</a:t>
            </a:r>
            <a:endParaRPr lang="en-US" sz="1550" dirty="0" smtClean="0"/>
          </a:p>
        </p:txBody>
      </p:sp>
    </p:spTree>
    <p:extLst>
      <p:ext uri="{BB962C8B-B14F-4D97-AF65-F5344CB8AC3E}">
        <p14:creationId xmlns:p14="http://schemas.microsoft.com/office/powerpoint/2010/main" val="37000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34" grpId="0" animBg="1"/>
      <p:bldP spid="138343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EFE07E-0B66-4B63-B352-741E783924BF}" type="slidenum">
              <a:rPr lang="en-US">
                <a:solidFill>
                  <a:schemeClr val="bg1"/>
                </a:solidFill>
              </a:rPr>
              <a:pPr eaLnBrk="1" hangingPunct="1"/>
              <a:t>165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Facade - Collaborations</a:t>
            </a:r>
          </a:p>
        </p:txBody>
      </p:sp>
      <p:sp>
        <p:nvSpPr>
          <p:cNvPr id="6349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Clients</a:t>
            </a:r>
            <a:r>
              <a:rPr lang="en-US" sz="1600" b="0" dirty="0" smtClean="0"/>
              <a:t> communicate with the subsystem by </a:t>
            </a:r>
            <a:r>
              <a:rPr lang="en-US" sz="1600" b="1" dirty="0" smtClean="0">
                <a:solidFill>
                  <a:srgbClr val="0070C0"/>
                </a:solidFill>
              </a:rPr>
              <a:t>sending requests to Facade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Facade forwards requests </a:t>
            </a:r>
            <a:r>
              <a:rPr lang="en-US" sz="1600" b="0" dirty="0" smtClean="0"/>
              <a:t>to the appropriate subsystem object(s)</a:t>
            </a:r>
            <a:r>
              <a:rPr lang="en-US" sz="1600" dirty="0" smtClean="0"/>
              <a:t>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Clients</a:t>
            </a:r>
            <a:r>
              <a:rPr lang="en-US" sz="1600" b="0" dirty="0" smtClean="0"/>
              <a:t> that use the facade </a:t>
            </a:r>
            <a:r>
              <a:rPr lang="en-US" sz="1600" b="1" dirty="0" smtClean="0">
                <a:solidFill>
                  <a:srgbClr val="0070C0"/>
                </a:solidFill>
              </a:rPr>
              <a:t>don't</a:t>
            </a:r>
            <a:r>
              <a:rPr lang="en-US" sz="1600" b="0" dirty="0" smtClean="0"/>
              <a:t> have to </a:t>
            </a:r>
            <a:r>
              <a:rPr lang="en-US" sz="1600" b="1" dirty="0" smtClean="0">
                <a:solidFill>
                  <a:srgbClr val="0070C0"/>
                </a:solidFill>
              </a:rPr>
              <a:t>access its subsystem </a:t>
            </a:r>
            <a:r>
              <a:rPr lang="en-US" sz="1600" b="0" dirty="0" smtClean="0"/>
              <a:t>objects directly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495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2A410-7A12-4994-9354-F9A248E713F1}" type="slidenum">
              <a:rPr lang="en-US">
                <a:solidFill>
                  <a:schemeClr val="bg1"/>
                </a:solidFill>
              </a:rPr>
              <a:pPr eaLnBrk="1" hangingPunct="1"/>
              <a:t>166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Facade – Consequences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b="0" dirty="0" smtClean="0"/>
              <a:t>It </a:t>
            </a:r>
            <a:r>
              <a:rPr lang="en-US" sz="1600" b="1" dirty="0" smtClean="0">
                <a:solidFill>
                  <a:srgbClr val="0070C0"/>
                </a:solidFill>
              </a:rPr>
              <a:t>shields clients </a:t>
            </a:r>
            <a:r>
              <a:rPr lang="en-US" sz="1600" b="0" dirty="0" smtClean="0"/>
              <a:t>from subsystem components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It </a:t>
            </a:r>
            <a:r>
              <a:rPr lang="en-US" sz="1600" b="1" dirty="0" smtClean="0">
                <a:solidFill>
                  <a:srgbClr val="0070C0"/>
                </a:solidFill>
              </a:rPr>
              <a:t>promotes weak coupling</a:t>
            </a:r>
            <a:r>
              <a:rPr lang="en-US" sz="1600" b="0" dirty="0" smtClean="0"/>
              <a:t> between the subsystem and its clients</a:t>
            </a:r>
          </a:p>
          <a:p>
            <a:pPr lvl="1" eaLnBrk="1" hangingPunct="1"/>
            <a:r>
              <a:rPr lang="en-US" sz="1600" dirty="0" smtClean="0"/>
              <a:t> lets you vary the components of the subsystem without affecting its clients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0" dirty="0" smtClean="0"/>
              <a:t>It doesn't prevent applications from using subsystem classes if they need to </a:t>
            </a:r>
          </a:p>
          <a:p>
            <a:pPr lvl="1" eaLnBrk="1" hangingPunct="1">
              <a:buFont typeface="Arial" charset="0"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26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A59005-053F-4266-80DB-A1451F6555CA}" type="slidenum">
              <a:rPr lang="en-US">
                <a:solidFill>
                  <a:schemeClr val="bg1"/>
                </a:solidFill>
              </a:rPr>
              <a:pPr eaLnBrk="1" hangingPunct="1"/>
              <a:t>167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Singleton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(creational)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7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FC3E-3BAD-4372-82E2-EA8B9BD28A9C}" type="slidenum">
              <a:rPr lang="en-US">
                <a:solidFill>
                  <a:schemeClr val="bg1"/>
                </a:solidFill>
              </a:rPr>
              <a:pPr eaLnBrk="1" hangingPunct="1"/>
              <a:t>168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Ensure a class only has one instance, and provide a global point of access to it 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835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21C27-5A3F-4BDB-A298-3AF9CF40E62D}" type="slidenum">
              <a:rPr lang="en-US">
                <a:solidFill>
                  <a:schemeClr val="bg1"/>
                </a:solidFill>
              </a:rPr>
              <a:pPr eaLnBrk="1" hangingPunct="1"/>
              <a:t>169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 - Motivation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It's important for some </a:t>
            </a:r>
            <a:r>
              <a:rPr lang="en-US" sz="1600" b="1" dirty="0" smtClean="0">
                <a:solidFill>
                  <a:srgbClr val="0070C0"/>
                </a:solidFill>
              </a:rPr>
              <a:t>classes</a:t>
            </a:r>
            <a:r>
              <a:rPr lang="en-US" sz="1600" dirty="0" smtClean="0"/>
              <a:t> to have exactly </a:t>
            </a:r>
            <a:r>
              <a:rPr lang="en-US" sz="1600" b="1" dirty="0" smtClean="0">
                <a:solidFill>
                  <a:srgbClr val="0070C0"/>
                </a:solidFill>
              </a:rPr>
              <a:t>one instance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Examples</a:t>
            </a:r>
            <a:r>
              <a:rPr lang="en-US" sz="1600" dirty="0" smtClean="0"/>
              <a:t>: one president, one engine, one printer etc.</a:t>
            </a:r>
          </a:p>
          <a:p>
            <a:pPr lvl="1" eaLnBrk="1" hangingPunct="1"/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5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EEDC5-77D7-4EA9-B7D4-266D156902AF}" type="slidenum">
              <a:rPr lang="en-US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 - Open Close Principle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89060" y="840033"/>
            <a:ext cx="7972425" cy="5900737"/>
          </a:xfrm>
        </p:spPr>
        <p:txBody>
          <a:bodyPr/>
          <a:lstStyle/>
          <a:p>
            <a:pPr eaLnBrk="1" hangingPunct="1"/>
            <a:r>
              <a:rPr lang="en-US" sz="1600" i="1" dirty="0" smtClean="0"/>
              <a:t>Software entities like classes, modules and functions should be </a:t>
            </a:r>
            <a:r>
              <a:rPr lang="en-US" sz="1600" b="1" i="1" dirty="0" smtClean="0">
                <a:solidFill>
                  <a:srgbClr val="0070C0"/>
                </a:solidFill>
              </a:rPr>
              <a:t>open for extension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/>
              <a:t>but </a:t>
            </a:r>
            <a:r>
              <a:rPr lang="en-US" sz="1600" b="1" i="1" dirty="0" smtClean="0">
                <a:solidFill>
                  <a:srgbClr val="0070C0"/>
                </a:solidFill>
              </a:rPr>
              <a:t>closed for modifications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Open for Extension</a:t>
            </a:r>
          </a:p>
          <a:p>
            <a:pPr lvl="1" eaLnBrk="1" hangingPunct="1"/>
            <a:r>
              <a:rPr lang="en-US" sz="1600" dirty="0" smtClean="0"/>
              <a:t>The behavior of the module can be extended</a:t>
            </a:r>
          </a:p>
          <a:p>
            <a:pPr lvl="1" eaLnBrk="1" hangingPunct="1"/>
            <a:r>
              <a:rPr lang="en-US" sz="1600" dirty="0" smtClean="0"/>
              <a:t>New behaviors can be added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Close for Modification</a:t>
            </a:r>
          </a:p>
          <a:p>
            <a:pPr lvl="1" eaLnBrk="1" hangingPunct="1"/>
            <a:r>
              <a:rPr lang="en-US" sz="1600" dirty="0" smtClean="0"/>
              <a:t>The source code of such a module is untouched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0" dirty="0" smtClean="0"/>
              <a:t>New features are added by adding new code, rather than by changing old, already working, code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Conformance to this principle yields:</a:t>
            </a:r>
          </a:p>
          <a:p>
            <a:pPr lvl="1" eaLnBrk="1" hangingPunct="1"/>
            <a:r>
              <a:rPr lang="en-US" sz="1600" dirty="0" smtClean="0"/>
              <a:t>Reusability</a:t>
            </a:r>
          </a:p>
          <a:p>
            <a:pPr lvl="1" eaLnBrk="1" hangingPunct="1"/>
            <a:r>
              <a:rPr lang="en-US" sz="1600" dirty="0" smtClean="0"/>
              <a:t>Maintainability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Abstraction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is the Key</a:t>
            </a:r>
          </a:p>
          <a:p>
            <a:pPr lvl="1" eaLnBrk="1" hangingPunct="1"/>
            <a:endParaRPr lang="en-US" sz="1600" dirty="0" smtClean="0"/>
          </a:p>
          <a:p>
            <a:pPr lvl="1" eaLnBrk="1" hangingPunct="1">
              <a:buFont typeface="Arial" charset="0"/>
              <a:buNone/>
            </a:pPr>
            <a:endParaRPr lang="en-US" sz="1600" dirty="0" smtClean="0"/>
          </a:p>
          <a:p>
            <a:pPr lvl="1" eaLnBrk="1" hangingPunct="1">
              <a:buFont typeface="Arial" charset="0"/>
              <a:buNone/>
            </a:pPr>
            <a:r>
              <a:rPr lang="en-US" sz="16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52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D93FF6-BD4C-4649-B7A9-E53A21E60D7A}" type="slidenum">
              <a:rPr lang="en-US">
                <a:solidFill>
                  <a:schemeClr val="bg1"/>
                </a:solidFill>
              </a:rPr>
              <a:pPr eaLnBrk="1" hangingPunct="1"/>
              <a:t>170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 - Applicability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447675" y="1000124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the Singleton pattern when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there must be exactly one instance of a class, and it must be accessible to clients from a well-known access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point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when the sole instance should be extensible by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subclassing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and clients should be able to use an extended instance without modifying their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code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0CBF1F-5C9B-4634-B780-FA605EF4158E}" type="slidenum">
              <a:rPr lang="en-US">
                <a:solidFill>
                  <a:schemeClr val="bg1"/>
                </a:solidFill>
              </a:rPr>
              <a:pPr eaLnBrk="1" hangingPunct="1"/>
              <a:t>171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Singleton - Participants</a:t>
            </a:r>
          </a:p>
        </p:txBody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3949701"/>
            <a:ext cx="7972425" cy="1587500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Singleton </a:t>
            </a:r>
          </a:p>
          <a:p>
            <a:pPr lvl="1" eaLnBrk="1" hangingPunct="1"/>
            <a:r>
              <a:rPr lang="en-US" sz="1600" dirty="0" smtClean="0"/>
              <a:t>Defines an Instance operation that lets clients access its unique instance </a:t>
            </a:r>
          </a:p>
          <a:p>
            <a:pPr lvl="1" eaLnBrk="1" hangingPunct="1"/>
            <a:r>
              <a:rPr lang="en-US" sz="1600" dirty="0" smtClean="0"/>
              <a:t>Instance is a class operation </a:t>
            </a:r>
          </a:p>
          <a:p>
            <a:pPr lvl="1" eaLnBrk="1" hangingPunct="1"/>
            <a:r>
              <a:rPr lang="en-US" sz="1600" dirty="0" smtClean="0"/>
              <a:t>Responsible for creating its own unique instance 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69637" name="Picture 7" descr="single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323975"/>
            <a:ext cx="63055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3462" name="Rectangle 6"/>
          <p:cNvSpPr>
            <a:spLocks noChangeArrowheads="1"/>
          </p:cNvSpPr>
          <p:nvPr/>
        </p:nvSpPr>
        <p:spPr bwMode="auto">
          <a:xfrm>
            <a:off x="1563688" y="1427163"/>
            <a:ext cx="2209800" cy="20796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8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8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8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8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62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0ADDB-9092-4691-B6B6-E9EF92FDEB84}" type="slidenum">
              <a:rPr lang="en-US">
                <a:solidFill>
                  <a:schemeClr val="bg1"/>
                </a:solidFill>
              </a:rPr>
              <a:pPr eaLnBrk="1" hangingPunct="1"/>
              <a:t>172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 - Collaborations</a:t>
            </a: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433388" y="1380917"/>
            <a:ext cx="7917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Clients access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Singleton instance solely through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Singleton's Instance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operation. </a:t>
            </a:r>
          </a:p>
        </p:txBody>
      </p:sp>
    </p:spTree>
    <p:extLst>
      <p:ext uri="{BB962C8B-B14F-4D97-AF65-F5344CB8AC3E}">
        <p14:creationId xmlns:p14="http://schemas.microsoft.com/office/powerpoint/2010/main" val="2377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7F4913-3698-4BDB-85D7-58A5286F2A47}" type="slidenum">
              <a:rPr lang="en-US">
                <a:solidFill>
                  <a:schemeClr val="bg1"/>
                </a:solidFill>
              </a:rPr>
              <a:pPr eaLnBrk="1" hangingPunct="1"/>
              <a:t>173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 – Consequences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46200"/>
            <a:ext cx="8375161" cy="484651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Controlled access </a:t>
            </a:r>
            <a:r>
              <a:rPr lang="en-US" sz="1600" dirty="0" smtClean="0"/>
              <a:t>to sole instance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Permits a </a:t>
            </a:r>
            <a:r>
              <a:rPr lang="en-US" sz="1600" b="1" dirty="0" smtClean="0">
                <a:solidFill>
                  <a:srgbClr val="0070C0"/>
                </a:solidFill>
              </a:rPr>
              <a:t>variable number of instances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8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D9E0C-FD1D-4728-BEF5-02C2ED404F1A}" type="slidenum">
              <a:rPr lang="en-US">
                <a:solidFill>
                  <a:schemeClr val="bg1"/>
                </a:solidFill>
              </a:rPr>
              <a:pPr eaLnBrk="1" hangingPunct="1"/>
              <a:t>174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 - Implementation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Threading issues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Subclassing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92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A59005-053F-4266-80DB-A1451F6555CA}" type="slidenum">
              <a:rPr lang="en-US">
                <a:solidFill>
                  <a:schemeClr val="bg1"/>
                </a:solidFill>
              </a:rPr>
              <a:pPr eaLnBrk="1" hangingPunct="1"/>
              <a:t>175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Bridge</a:t>
            </a: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(structural)</a:t>
            </a:r>
            <a:endParaRPr lang="en-US" sz="4000" dirty="0">
              <a:solidFill>
                <a:srgbClr val="E318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4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27394-25C5-4E03-A110-EECA46AB35F2}" type="slidenum">
              <a:rPr lang="en-US">
                <a:solidFill>
                  <a:schemeClr val="bg1"/>
                </a:solidFill>
              </a:rPr>
              <a:pPr eaLnBrk="1" hangingPunct="1"/>
              <a:t>176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080" y="956408"/>
            <a:ext cx="8545581" cy="4956907"/>
          </a:xfrm>
        </p:spPr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/>
            <a:r>
              <a:rPr lang="en-US" sz="1600" dirty="0"/>
              <a:t>Decouple an abstraction from its implementation so that the two can vary </a:t>
            </a:r>
            <a:r>
              <a:rPr lang="en-US" sz="1600" dirty="0" smtClean="0"/>
              <a:t>independently</a:t>
            </a:r>
          </a:p>
          <a:p>
            <a:pPr lvl="1"/>
            <a:r>
              <a:rPr lang="en-US" sz="1600" dirty="0"/>
              <a:t>Publish interface in an inheritance hierarchy, and bury implementation in its own inheritance </a:t>
            </a:r>
            <a:r>
              <a:rPr lang="en-US" sz="1600" dirty="0" smtClean="0"/>
              <a:t>hierarchy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0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69901-E049-41ED-BF4A-4B93135B24EE}" type="slidenum">
              <a:rPr lang="en-US">
                <a:solidFill>
                  <a:schemeClr val="bg1"/>
                </a:solidFill>
              </a:rPr>
              <a:pPr eaLnBrk="1" hangingPunct="1"/>
              <a:t>177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 – Structure </a:t>
            </a:r>
          </a:p>
        </p:txBody>
      </p:sp>
      <p:pic>
        <p:nvPicPr>
          <p:cNvPr id="1030" name="Picture 6" descr="&lt;em&gt;&lt;strong&gt;Figure 1:&lt;/strong&gt; Bridge Class Diagram&lt;/em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1138237"/>
            <a:ext cx="6571216" cy="27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0075" y="3949700"/>
            <a:ext cx="7972425" cy="16891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Abstraction</a:t>
            </a:r>
          </a:p>
          <a:p>
            <a:pPr lvl="1"/>
            <a:r>
              <a:rPr lang="en-US" sz="1600" dirty="0" smtClean="0"/>
              <a:t>Defines </a:t>
            </a:r>
            <a:r>
              <a:rPr lang="en-US" sz="1600" dirty="0"/>
              <a:t>the abstract </a:t>
            </a:r>
            <a:r>
              <a:rPr lang="en-US" sz="1600" dirty="0" smtClean="0"/>
              <a:t>interface </a:t>
            </a:r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aintains </a:t>
            </a:r>
            <a:r>
              <a:rPr lang="en-US" sz="1600" dirty="0"/>
              <a:t>the </a:t>
            </a:r>
            <a:r>
              <a:rPr lang="en-US" sz="1600" dirty="0" err="1"/>
              <a:t>Implementor</a:t>
            </a:r>
            <a:r>
              <a:rPr lang="en-US" sz="1600" dirty="0"/>
              <a:t> reference</a:t>
            </a:r>
            <a:r>
              <a:rPr lang="en-US" sz="1600" dirty="0" smtClean="0"/>
              <a:t> </a:t>
            </a:r>
          </a:p>
          <a:p>
            <a:r>
              <a:rPr lang="en-US" sz="1600" b="1" dirty="0" err="1" smtClean="0">
                <a:solidFill>
                  <a:srgbClr val="0070C0"/>
                </a:solidFill>
              </a:rPr>
              <a:t>RefinedAbstraction</a:t>
            </a:r>
            <a:endParaRPr lang="en-US" sz="1600" b="1" dirty="0">
              <a:solidFill>
                <a:srgbClr val="0070C0"/>
              </a:solidFill>
            </a:endParaRPr>
          </a:p>
          <a:p>
            <a:pPr lvl="1"/>
            <a:r>
              <a:rPr lang="en-US" sz="1600" dirty="0" smtClean="0"/>
              <a:t>extends the interface defined by Abstraction</a:t>
            </a:r>
            <a:endParaRPr lang="en-US" sz="1600" dirty="0"/>
          </a:p>
          <a:p>
            <a:pPr indent="-285750"/>
            <a:endParaRPr lang="en-US" sz="1650" dirty="0" smtClean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54200" y="1739900"/>
            <a:ext cx="1206500" cy="6731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41500" y="3048000"/>
            <a:ext cx="1257300" cy="330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69901-E049-41ED-BF4A-4B93135B24EE}" type="slidenum">
              <a:rPr lang="en-US">
                <a:solidFill>
                  <a:schemeClr val="bg1"/>
                </a:solidFill>
              </a:rPr>
              <a:pPr eaLnBrk="1" hangingPunct="1"/>
              <a:t>178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 – Structure </a:t>
            </a:r>
          </a:p>
        </p:txBody>
      </p:sp>
      <p:pic>
        <p:nvPicPr>
          <p:cNvPr id="1030" name="Picture 6" descr="&lt;em&gt;&lt;strong&gt;Figure 1:&lt;/strong&gt; Bridge Class Diagram&lt;/em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1138237"/>
            <a:ext cx="6571216" cy="27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0075" y="3949700"/>
            <a:ext cx="7972425" cy="16891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rgbClr val="0070C0"/>
                </a:solidFill>
              </a:rPr>
              <a:t>Implementor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lvl="1"/>
            <a:r>
              <a:rPr lang="en-US" sz="1600" dirty="0" smtClean="0"/>
              <a:t>Defines </a:t>
            </a:r>
            <a:r>
              <a:rPr lang="en-US" sz="1600" dirty="0"/>
              <a:t>the interface for implementation classes</a:t>
            </a:r>
            <a:r>
              <a:rPr lang="en-US" sz="1600" dirty="0" smtClean="0"/>
              <a:t> </a:t>
            </a:r>
          </a:p>
          <a:p>
            <a:r>
              <a:rPr lang="en-US" sz="1600" b="1" dirty="0" err="1" smtClean="0">
                <a:solidFill>
                  <a:srgbClr val="0070C0"/>
                </a:solidFill>
              </a:rPr>
              <a:t>ConcreteImplementor</a:t>
            </a:r>
            <a:endParaRPr lang="en-US" sz="1600" b="1" dirty="0">
              <a:solidFill>
                <a:srgbClr val="0070C0"/>
              </a:solidFill>
            </a:endParaRPr>
          </a:p>
          <a:p>
            <a:pPr lvl="1"/>
            <a:r>
              <a:rPr lang="en-US" sz="1600" dirty="0" smtClean="0"/>
              <a:t>Implements </a:t>
            </a:r>
            <a:r>
              <a:rPr lang="en-US" sz="1600" dirty="0"/>
              <a:t>the </a:t>
            </a:r>
            <a:r>
              <a:rPr lang="en-US" sz="1600" dirty="0" err="1" smtClean="0"/>
              <a:t>Implementor</a:t>
            </a:r>
            <a:r>
              <a:rPr lang="en-US" sz="1600" dirty="0" smtClean="0"/>
              <a:t> interface</a:t>
            </a:r>
            <a:endParaRPr lang="en-US" sz="1600" dirty="0"/>
          </a:p>
          <a:p>
            <a:pPr indent="-285750"/>
            <a:endParaRPr lang="en-US" sz="165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1600" y="1689099"/>
            <a:ext cx="1320800" cy="78501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73500" y="3047999"/>
            <a:ext cx="1879600" cy="69850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77492" y="3047998"/>
            <a:ext cx="1879600" cy="69850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6AD67-F898-47FD-8EDB-DF321A9292A7}" type="slidenum">
              <a:rPr lang="en-US">
                <a:solidFill>
                  <a:schemeClr val="bg1"/>
                </a:solidFill>
              </a:rPr>
              <a:pPr eaLnBrk="1" hangingPunct="1"/>
              <a:t>179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 - Applicability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71475" y="10763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the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Bridge pattern when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you want run-time binding of the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implementation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you have a proliferation of classes resulting from a coupled interface and numerous implementations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you want to share an implementation among multiple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objects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you need to map orthogonal class hierarchies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EEDC5-77D7-4EA9-B7D4-266D156902AF}" type="slidenum">
              <a:rPr lang="en-US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 - Open Close Principle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28760" y="2501900"/>
            <a:ext cx="7972425" cy="12700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z="4400" dirty="0" smtClean="0"/>
              <a:t>Everything works for a while</a:t>
            </a:r>
          </a:p>
          <a:p>
            <a:pPr lvl="1" eaLnBrk="1" hangingPunct="1">
              <a:buFont typeface="Arial" charset="0"/>
              <a:buNone/>
            </a:pPr>
            <a:r>
              <a:rPr lang="en-US" sz="44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3079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6AD67-F898-47FD-8EDB-DF321A9292A7}" type="slidenum">
              <a:rPr lang="en-US">
                <a:solidFill>
                  <a:schemeClr val="bg1"/>
                </a:solidFill>
              </a:rPr>
              <a:pPr eaLnBrk="1" hangingPunct="1"/>
              <a:t>180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 - Consequences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71475" y="10763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Decoupling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object’s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interface</a:t>
            </a:r>
          </a:p>
          <a:p>
            <a:pPr fontAlgn="base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extensibility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(you can extend (i.e. subclass) the abstraction and implementation hierarchies independently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Hiding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details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from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clients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0A8440-1850-4C9F-9046-853A603B1D95}" type="slidenum">
              <a:rPr lang="en-US">
                <a:solidFill>
                  <a:schemeClr val="bg1"/>
                </a:solidFill>
              </a:rPr>
              <a:pPr eaLnBrk="1" hangingPunct="1"/>
              <a:t>181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Wrap Up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endParaRPr lang="en-US" sz="4000" dirty="0">
              <a:solidFill>
                <a:srgbClr val="E318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38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2DDCE-A8AE-4587-9597-29EF496ABA9E}" type="slidenum">
              <a:rPr lang="en-US">
                <a:solidFill>
                  <a:schemeClr val="bg1"/>
                </a:solidFill>
              </a:rPr>
              <a:pPr eaLnBrk="1" hangingPunct="1"/>
              <a:t>182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 Up	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Applicable in all stages of the OO lifecycle</a:t>
            </a:r>
          </a:p>
          <a:p>
            <a:pPr lvl="1" eaLnBrk="1" hangingPunct="1"/>
            <a:r>
              <a:rPr lang="en-US" sz="1600" dirty="0" smtClean="0"/>
              <a:t>Design &amp; reviews</a:t>
            </a:r>
          </a:p>
          <a:p>
            <a:pPr lvl="1" eaLnBrk="1" hangingPunct="1"/>
            <a:r>
              <a:rPr lang="en-US" sz="1600" dirty="0" smtClean="0"/>
              <a:t>Realization &amp; documentation</a:t>
            </a:r>
          </a:p>
          <a:p>
            <a:pPr lvl="1" eaLnBrk="1" hangingPunct="1"/>
            <a:r>
              <a:rPr lang="en-US" sz="1600" dirty="0" smtClean="0"/>
              <a:t>Reuse &amp; refactoring</a:t>
            </a:r>
            <a:endParaRPr lang="en-US" sz="1600" dirty="0"/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Permit design at a more abstract level</a:t>
            </a:r>
          </a:p>
          <a:p>
            <a:pPr lvl="1" eaLnBrk="1" hangingPunct="1"/>
            <a:r>
              <a:rPr lang="en-US" sz="1600" dirty="0" smtClean="0"/>
              <a:t>Treat many class/object interactions as a unit</a:t>
            </a:r>
          </a:p>
          <a:p>
            <a:pPr lvl="1" eaLnBrk="1" hangingPunct="1"/>
            <a:r>
              <a:rPr lang="en-US" sz="1600" dirty="0" smtClean="0"/>
              <a:t>Often beneficial after initial design</a:t>
            </a:r>
          </a:p>
          <a:p>
            <a:pPr lvl="1" eaLnBrk="1" hangingPunct="1"/>
            <a:r>
              <a:rPr lang="en-US" sz="1600" dirty="0" smtClean="0"/>
              <a:t>Targets for class refactoring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Variation-oriented design</a:t>
            </a:r>
          </a:p>
          <a:p>
            <a:pPr lvl="1" eaLnBrk="1" hangingPunct="1"/>
            <a:r>
              <a:rPr lang="en-US" sz="1600" dirty="0" smtClean="0"/>
              <a:t>Consider what design aspects are variable</a:t>
            </a:r>
          </a:p>
          <a:p>
            <a:pPr lvl="1" eaLnBrk="1" hangingPunct="1"/>
            <a:r>
              <a:rPr lang="en-US" sz="1600" dirty="0" smtClean="0"/>
              <a:t>Identify applicable pattern(s)</a:t>
            </a:r>
          </a:p>
          <a:p>
            <a:pPr lvl="1" eaLnBrk="1" hangingPunct="1"/>
            <a:r>
              <a:rPr lang="en-US" sz="1600" dirty="0" smtClean="0"/>
              <a:t>Vary patterns to evaluate tradeoffs</a:t>
            </a:r>
          </a:p>
          <a:p>
            <a:pPr lvl="1" eaLnBrk="1" hangingPunct="1"/>
            <a:r>
              <a:rPr lang="en-US" sz="1600" dirty="0" smtClean="0"/>
              <a:t>Repeat</a:t>
            </a:r>
          </a:p>
          <a:p>
            <a:pPr eaLnBrk="1" hangingPunct="1"/>
            <a:endParaRPr lang="en-US" sz="1600" b="0" dirty="0" smtClean="0"/>
          </a:p>
          <a:p>
            <a:pPr eaLnBrk="1" hangingPunct="1">
              <a:buFontTx/>
              <a:buNone/>
            </a:pP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6971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29D4F5-B74B-48FE-A521-792ED08BBD0E}" type="slidenum">
              <a:rPr lang="en-US">
                <a:solidFill>
                  <a:schemeClr val="bg1"/>
                </a:solidFill>
              </a:rPr>
              <a:pPr eaLnBrk="1" hangingPunct="1"/>
              <a:t>183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Test-Driven </a:t>
            </a:r>
            <a:r>
              <a:rPr lang="en-US" sz="1600" b="1" dirty="0">
                <a:solidFill>
                  <a:srgbClr val="0070C0"/>
                </a:solidFill>
              </a:rPr>
              <a:t>Development</a:t>
            </a:r>
          </a:p>
          <a:p>
            <a:pPr lvl="1"/>
            <a:r>
              <a:rPr lang="en-US" sz="1600" dirty="0"/>
              <a:t>Patterns can be unit tested</a:t>
            </a:r>
          </a:p>
          <a:p>
            <a:pPr lvl="1"/>
            <a:r>
              <a:rPr lang="en-US" sz="1600" dirty="0"/>
              <a:t>Tests are your first client, listen to your tests</a:t>
            </a:r>
          </a:p>
          <a:p>
            <a:pPr lvl="1"/>
            <a:r>
              <a:rPr lang="en-US" sz="1600" dirty="0"/>
              <a:t>Identify code that can’t be tested</a:t>
            </a:r>
          </a:p>
          <a:p>
            <a:pPr lvl="1"/>
            <a:r>
              <a:rPr lang="en-US" sz="1600" dirty="0"/>
              <a:t>Identify patterns and refactor</a:t>
            </a:r>
          </a:p>
          <a:p>
            <a:pPr lvl="1"/>
            <a:r>
              <a:rPr lang="en-US" sz="1600" dirty="0"/>
              <a:t>Patterns will grow in order satisfy your tests</a:t>
            </a:r>
          </a:p>
          <a:p>
            <a:pPr lvl="1" eaLnBrk="1" hangingPunct="1"/>
            <a:endParaRPr lang="en-US" sz="1600" dirty="0" smtClean="0"/>
          </a:p>
          <a:p>
            <a:r>
              <a:rPr lang="en-US" sz="1600" b="1" dirty="0">
                <a:solidFill>
                  <a:srgbClr val="0070C0"/>
                </a:solidFill>
              </a:rPr>
              <a:t>Design patterns promote</a:t>
            </a:r>
          </a:p>
          <a:p>
            <a:pPr lvl="1"/>
            <a:r>
              <a:rPr lang="en-US" sz="1600" dirty="0"/>
              <a:t>design reuse</a:t>
            </a:r>
          </a:p>
          <a:p>
            <a:pPr lvl="1"/>
            <a:r>
              <a:rPr lang="en-US" sz="1600" dirty="0"/>
              <a:t>uniform design vocabulary</a:t>
            </a:r>
          </a:p>
          <a:p>
            <a:pPr lvl="1"/>
            <a:r>
              <a:rPr lang="en-US" sz="1600" dirty="0"/>
              <a:t>understanding, restructuring</a:t>
            </a:r>
          </a:p>
          <a:p>
            <a:pPr lvl="1"/>
            <a:r>
              <a:rPr lang="en-US" sz="1600" dirty="0"/>
              <a:t>a new way of thinking about design</a:t>
            </a:r>
          </a:p>
          <a:p>
            <a:pPr eaLnBrk="1" hangingPunct="1">
              <a:buFontTx/>
              <a:buNone/>
            </a:pP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25775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809CA-9270-4ED5-9C10-B15F601BC1BD}" type="slidenum">
              <a:rPr lang="en-US">
                <a:solidFill>
                  <a:schemeClr val="bg1"/>
                </a:solidFill>
              </a:rPr>
              <a:pPr eaLnBrk="1" hangingPunct="1"/>
              <a:t>184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2901950"/>
            <a:ext cx="7723188" cy="642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3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71D55-1BC0-444C-9C85-9F8D6F0AC3BF}" type="slidenum">
              <a:rPr lang="en-US">
                <a:solidFill>
                  <a:schemeClr val="bg1"/>
                </a:solidFill>
              </a:rPr>
              <a:pPr eaLnBrk="1" hangingPunct="1"/>
              <a:t>185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80" y="702408"/>
            <a:ext cx="8545581" cy="5545992"/>
          </a:xfrm>
        </p:spPr>
        <p:txBody>
          <a:bodyPr/>
          <a:lstStyle/>
          <a:p>
            <a:pPr eaLnBrk="1" hangingPunct="1"/>
            <a:r>
              <a:rPr lang="en-US" sz="1600" dirty="0" smtClean="0"/>
              <a:t>Significant portions of this presentation were adapted from original works by:</a:t>
            </a:r>
          </a:p>
          <a:p>
            <a:pPr lvl="1"/>
            <a:r>
              <a:rPr lang="en-US" sz="1600" b="1" dirty="0" smtClean="0"/>
              <a:t>Design Patterns </a:t>
            </a:r>
            <a:r>
              <a:rPr lang="en-US" sz="1600" dirty="0" smtClean="0"/>
              <a:t>by Erich Gamma, Richard Helm, Ralph Johnson, and John </a:t>
            </a:r>
            <a:r>
              <a:rPr lang="en-US" sz="1600" dirty="0" err="1" smtClean="0"/>
              <a:t>Vlissides</a:t>
            </a:r>
            <a:r>
              <a:rPr lang="en-US" sz="1600" dirty="0" smtClean="0"/>
              <a:t> (the Gang of Four) </a:t>
            </a:r>
          </a:p>
          <a:p>
            <a:pPr lvl="1"/>
            <a:r>
              <a:rPr lang="en-US" sz="1600" b="1" dirty="0"/>
              <a:t>Designing with Patterns </a:t>
            </a:r>
            <a:r>
              <a:rPr lang="en-US" sz="1600" dirty="0"/>
              <a:t>by John </a:t>
            </a:r>
            <a:r>
              <a:rPr lang="en-US" sz="1600" dirty="0" err="1"/>
              <a:t>Vlisside</a:t>
            </a:r>
            <a:endParaRPr lang="en-US" sz="1600" dirty="0" smtClean="0"/>
          </a:p>
          <a:p>
            <a:pPr lvl="1"/>
            <a:r>
              <a:rPr lang="en-US" sz="1600" b="1" dirty="0" smtClean="0"/>
              <a:t>Head First Design Patterns</a:t>
            </a:r>
            <a:r>
              <a:rPr lang="en-US" sz="1600" dirty="0" smtClean="0"/>
              <a:t>, O’Reilly</a:t>
            </a:r>
          </a:p>
          <a:p>
            <a:pPr lvl="1"/>
            <a:endParaRPr lang="en-US" sz="1600" dirty="0" smtClean="0"/>
          </a:p>
          <a:p>
            <a:pPr indent="-285750"/>
            <a:r>
              <a:rPr lang="en-US" sz="1650" dirty="0" smtClean="0"/>
              <a:t>References:</a:t>
            </a:r>
          </a:p>
          <a:p>
            <a:pPr lvl="1" eaLnBrk="1" hangingPunct="1"/>
            <a:r>
              <a:rPr lang="en-US" sz="1600" dirty="0" smtClean="0">
                <a:hlinkClick r:id="rId2"/>
              </a:rPr>
              <a:t>http://sourcemaking.com/design_patterns</a:t>
            </a:r>
            <a:endParaRPr lang="en-US" sz="1600" dirty="0" smtClean="0"/>
          </a:p>
          <a:p>
            <a:pPr lvl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pragprog.com/resources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4"/>
              </a:rPr>
              <a:t>http://www.oodesign.com/</a:t>
            </a:r>
            <a:endParaRPr lang="en-US" sz="1600" dirty="0" smtClean="0"/>
          </a:p>
          <a:p>
            <a:pPr lvl="1" eaLnBrk="1" hangingPunct="1"/>
            <a:r>
              <a:rPr lang="en-US" sz="1600" dirty="0" smtClean="0">
                <a:hlinkClick r:id="rId5"/>
              </a:rPr>
              <a:t>http://www.aristeia.com/Papers/DDJ_Jul_Aug_2004_revised.pdf\</a:t>
            </a:r>
            <a:endParaRPr lang="en-US" sz="1600" dirty="0" smtClean="0"/>
          </a:p>
          <a:p>
            <a:pPr lvl="1"/>
            <a:r>
              <a:rPr lang="en-US" sz="1600" b="1" dirty="0"/>
              <a:t>Creativity: Flow and the Psychology of Discovery and Invention </a:t>
            </a:r>
            <a:r>
              <a:rPr lang="en-US" sz="1600" dirty="0"/>
              <a:t>by </a:t>
            </a:r>
            <a:r>
              <a:rPr lang="en-US" sz="1600" dirty="0" err="1"/>
              <a:t>Mihaly</a:t>
            </a:r>
            <a:r>
              <a:rPr lang="en-US" sz="1600" dirty="0"/>
              <a:t> </a:t>
            </a:r>
            <a:r>
              <a:rPr lang="en-US" sz="1600" dirty="0" err="1" smtClean="0"/>
              <a:t>Csikszentmihalyi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Chess photo </a:t>
            </a:r>
            <a:r>
              <a:rPr lang="en-US" sz="1600" dirty="0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600" dirty="0">
                <a:solidFill>
                  <a:prstClr val="black"/>
                </a:solidFill>
                <a:hlinkClick r:id="rId6"/>
              </a:rPr>
              <a:t>://en.wikipedia.org/wiki/Chess</a:t>
            </a:r>
            <a:endParaRPr lang="en-US" sz="1600" dirty="0">
              <a:solidFill>
                <a:prstClr val="black"/>
              </a:solidFill>
            </a:endParaRP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Piano </a:t>
            </a:r>
            <a:r>
              <a:rPr lang="en-US" sz="1600" dirty="0" smtClean="0">
                <a:solidFill>
                  <a:prstClr val="black"/>
                </a:solidFill>
                <a:hlinkClick r:id="rId7"/>
              </a:rPr>
              <a:t>http</a:t>
            </a:r>
            <a:r>
              <a:rPr lang="en-US" sz="1600" dirty="0">
                <a:solidFill>
                  <a:prstClr val="black"/>
                </a:solidFill>
                <a:hlinkClick r:id="rId7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hlinkClick r:id="rId7"/>
              </a:rPr>
              <a:t>s802.photobucket.com/user/Aubryknight/media/PianoRose12.jpg.html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Katana </a:t>
            </a:r>
            <a:r>
              <a:rPr lang="en-US" sz="1600" dirty="0">
                <a:solidFill>
                  <a:prstClr val="black"/>
                </a:solidFill>
                <a:hlinkClick r:id="rId8"/>
              </a:rPr>
              <a:t>http://img3.wikia.nocookie.net/__</a:t>
            </a:r>
            <a:r>
              <a:rPr lang="en-US" sz="1600" dirty="0" smtClean="0">
                <a:solidFill>
                  <a:prstClr val="black"/>
                </a:solidFill>
                <a:hlinkClick r:id="rId8"/>
              </a:rPr>
              <a:t>cb20140329143125/bleach-rp/images/4/4e/KanamiZan.jpg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Horse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://ennete.deviantart.com/art/Drawing-horse-with-rider-214705393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	</a:t>
            </a:r>
            <a:endParaRPr lang="en-US" sz="1600" dirty="0" smtClean="0"/>
          </a:p>
          <a:p>
            <a:pPr lvl="1" eaLnBrk="1" hangingPunct="1"/>
            <a:endParaRPr lang="en-US" sz="1600" dirty="0" smtClean="0"/>
          </a:p>
          <a:p>
            <a:pPr lvl="1" eaLnBrk="1" hangingPunct="1"/>
            <a:endParaRPr lang="en-US" sz="1600" dirty="0" smtClean="0"/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441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BB6CF-1398-4D6C-9485-91E2784515C0}" type="slidenum">
              <a:rPr lang="en-US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Dependency Inversion Principle</a:t>
            </a:r>
            <a:r>
              <a:rPr lang="en-US" sz="5400" dirty="0" smtClean="0">
                <a:solidFill>
                  <a:srgbClr val="E31836"/>
                </a:solidFill>
              </a:rPr>
              <a:t/>
            </a:r>
            <a:br>
              <a:rPr lang="en-US" sz="5400" dirty="0" smtClean="0">
                <a:solidFill>
                  <a:srgbClr val="E31836"/>
                </a:solidFill>
              </a:rPr>
            </a:br>
            <a:endParaRPr lang="en-US" sz="2800" dirty="0" smtClean="0">
              <a:solidFill>
                <a:srgbClr val="E31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0" y="4532773"/>
            <a:ext cx="5769384" cy="4598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to Design Patterns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4058" y="5034313"/>
            <a:ext cx="4627833" cy="414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DA8D7B-9281-424B-B106-19C71CF8798B}" type="slidenum">
              <a:rPr 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Design Principles - Dependency Inversion Principle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165226"/>
            <a:ext cx="7972425" cy="1976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0070C0"/>
                </a:solidFill>
              </a:rPr>
              <a:t>High-level modules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/>
              <a:t>should not depend on low-level modules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Both should depend upon </a:t>
            </a:r>
            <a:r>
              <a:rPr lang="en-US" sz="1600" i="1" dirty="0" smtClean="0"/>
              <a:t>abstractions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0070C0"/>
                </a:solidFill>
              </a:rPr>
              <a:t>Abstractions</a:t>
            </a:r>
            <a:r>
              <a:rPr lang="en-US" sz="1600" i="1" dirty="0" smtClean="0"/>
              <a:t> should not depend on details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abstract classes should not depend upon concrete classes; concrete classes should depend upon abstract classes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Layering</a:t>
            </a:r>
            <a:r>
              <a:rPr lang="en-US" sz="1600" dirty="0" smtClean="0"/>
              <a:t> example</a:t>
            </a:r>
          </a:p>
        </p:txBody>
      </p:sp>
      <p:pic>
        <p:nvPicPr>
          <p:cNvPr id="21509" name="Picture 4" descr="di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456781"/>
            <a:ext cx="3532187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di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127375"/>
            <a:ext cx="3527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4316413" y="4382111"/>
            <a:ext cx="620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2C262-032B-46DA-A552-8F299075D9D0}" type="slidenum">
              <a:rPr lang="en-US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Interface Segregation Principle</a:t>
            </a:r>
            <a:r>
              <a:rPr lang="en-US" sz="5400" dirty="0" smtClean="0">
                <a:solidFill>
                  <a:srgbClr val="E31836"/>
                </a:solidFill>
              </a:rPr>
              <a:t/>
            </a:r>
            <a:br>
              <a:rPr lang="en-US" sz="5400" dirty="0" smtClean="0">
                <a:solidFill>
                  <a:srgbClr val="E31836"/>
                </a:solidFill>
              </a:rPr>
            </a:br>
            <a:endParaRPr lang="en-US" sz="2800" dirty="0" smtClean="0">
              <a:solidFill>
                <a:srgbClr val="E31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0C0632-4FE4-4C81-81A0-EECE57AD1C5E}" type="slidenum">
              <a:rPr lang="en-US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Design Principles – Interface Segregation Principle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Clients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/>
              <a:t>should not be forced to depend upon interfaces that they do not use</a:t>
            </a:r>
          </a:p>
          <a:p>
            <a:pPr eaLnBrk="1" hangingPunct="1"/>
            <a:r>
              <a:rPr lang="en-US" sz="1600" dirty="0" smtClean="0"/>
              <a:t>Add only methods that </a:t>
            </a:r>
            <a:r>
              <a:rPr lang="en-US" sz="1600" b="1" dirty="0" smtClean="0">
                <a:solidFill>
                  <a:srgbClr val="0070C0"/>
                </a:solidFill>
              </a:rPr>
              <a:t>should be </a:t>
            </a:r>
            <a:r>
              <a:rPr lang="en-US" sz="1600" dirty="0" smtClean="0"/>
              <a:t>in an interface </a:t>
            </a:r>
          </a:p>
          <a:p>
            <a:pPr lvl="1" eaLnBrk="1" hangingPunct="1"/>
            <a:r>
              <a:rPr lang="en-US" sz="1600" dirty="0" smtClean="0"/>
              <a:t>..otherwise the classes implementing the interface will have to implement those methods as well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</a:t>
            </a:r>
            <a:r>
              <a:rPr lang="en-US" sz="1600" dirty="0" smtClean="0">
                <a:solidFill>
                  <a:srgbClr val="0070C0"/>
                </a:solidFill>
              </a:rPr>
              <a:t>e</a:t>
            </a:r>
            <a:r>
              <a:rPr lang="en-US" sz="1600" dirty="0" smtClean="0"/>
              <a:t>: Worker interface</a:t>
            </a:r>
          </a:p>
          <a:p>
            <a:pPr lvl="1" eaLnBrk="1" hangingPunct="1"/>
            <a:r>
              <a:rPr lang="en-US" sz="1600" dirty="0" smtClean="0"/>
              <a:t>Has “lunch break” method</a:t>
            </a:r>
          </a:p>
          <a:p>
            <a:pPr lvl="1" eaLnBrk="1" hangingPunct="1"/>
            <a:r>
              <a:rPr lang="en-US" sz="1600" dirty="0" smtClean="0"/>
              <a:t>What if the worker is a robot?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63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C1F7A-0837-4139-A05E-F4DFD281B2C9}" type="slidenum">
              <a:rPr lang="en-US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Liskov’s</a:t>
            </a: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 Substitution Principle</a:t>
            </a:r>
            <a:r>
              <a:rPr lang="en-US" sz="5400" dirty="0" smtClean="0">
                <a:solidFill>
                  <a:srgbClr val="E31836"/>
                </a:solidFill>
              </a:rPr>
              <a:t/>
            </a:r>
            <a:br>
              <a:rPr lang="en-US" sz="5400" dirty="0" smtClean="0">
                <a:solidFill>
                  <a:srgbClr val="E31836"/>
                </a:solidFill>
              </a:rPr>
            </a:br>
            <a:endParaRPr lang="en-US" sz="2800" dirty="0" smtClean="0">
              <a:solidFill>
                <a:srgbClr val="E31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F7B73D-491D-43F2-BC1E-127A3742C0B4}" type="slidenum">
              <a:rPr lang="en-US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Design Principles – Liskov’s Substitution Principle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165225"/>
            <a:ext cx="7972425" cy="181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i="1" dirty="0" smtClean="0">
                <a:solidFill>
                  <a:srgbClr val="0070C0"/>
                </a:solidFill>
              </a:rPr>
              <a:t>Derived types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must be completely substitutable for their base types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new derived classes should be able to replace the base classes without any change in the code 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  <a:r>
              <a:rPr lang="en-US" sz="1600" dirty="0" smtClean="0"/>
              <a:t>: Square - Rectangle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			</a:t>
            </a:r>
          </a:p>
        </p:txBody>
      </p:sp>
      <p:pic>
        <p:nvPicPr>
          <p:cNvPr id="25605" name="Picture 4" descr="ls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311525"/>
            <a:ext cx="57531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ls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982913"/>
            <a:ext cx="16573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578E4C-B797-49B6-A0BC-23B2C9D1327B}" type="slidenum">
              <a:rPr lang="en-US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Design Patterns</a:t>
            </a:r>
            <a:b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GoF</a:t>
            </a:r>
            <a: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 (Erich Gamma, Richard Helm, Ralph Johnson, John </a:t>
            </a:r>
            <a:r>
              <a:rPr lang="en-US" sz="2800" dirty="0" err="1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Vlissides</a:t>
            </a:r>
            <a: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32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exercise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7015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Design a File System</a:t>
            </a:r>
            <a:b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Patterns – What is a Design Pattern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idx="1"/>
          </p:nvPr>
        </p:nvSpPr>
        <p:spPr>
          <a:xfrm>
            <a:off x="299480" y="1031631"/>
            <a:ext cx="8545581" cy="524021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0" dirty="0" smtClean="0"/>
              <a:t>A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design pattern</a:t>
            </a:r>
            <a:r>
              <a:rPr lang="en-US" sz="1600" b="0" dirty="0" smtClean="0"/>
              <a:t> is not a template—at least not in the sense of a dressmaker’s template, or a woodworker’s pattern</a:t>
            </a:r>
          </a:p>
          <a:p>
            <a:pPr eaLnBrk="1" hangingPunct="1">
              <a:defRPr/>
            </a:pPr>
            <a:endParaRPr lang="en-US" sz="1600" b="0" dirty="0" smtClean="0"/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It is not a recipe</a:t>
            </a:r>
            <a:r>
              <a:rPr lang="en-US" sz="1600" b="0" dirty="0" smtClean="0"/>
              <a:t>. You can’t just add ingredients and stir mindlessly to achieve a finished product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So what is it?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sz="800" b="0" dirty="0" smtClean="0"/>
          </a:p>
          <a:p>
            <a:pPr eaLnBrk="1" hangingPunct="1">
              <a:defRPr/>
            </a:pPr>
            <a:endParaRPr lang="en-US" sz="800" b="0" dirty="0"/>
          </a:p>
          <a:p>
            <a:pPr eaLnBrk="1" hangingPunct="1">
              <a:defRPr/>
            </a:pPr>
            <a:endParaRPr lang="en-US" sz="800" b="0" dirty="0" smtClean="0"/>
          </a:p>
          <a:p>
            <a:pPr eaLnBrk="1" hangingPunct="1">
              <a:defRPr/>
            </a:pPr>
            <a:endParaRPr lang="en-US" sz="800" b="0" dirty="0"/>
          </a:p>
          <a:p>
            <a:pPr eaLnBrk="1" hangingPunct="1">
              <a:defRPr/>
            </a:pPr>
            <a:endParaRPr lang="en-US" sz="800" b="0" dirty="0" smtClean="0"/>
          </a:p>
          <a:p>
            <a:pPr eaLnBrk="1" hangingPunct="1">
              <a:defRPr/>
            </a:pPr>
            <a:endParaRPr lang="en-US" sz="800" b="0" dirty="0"/>
          </a:p>
          <a:p>
            <a:pPr eaLnBrk="1" hangingPunct="1">
              <a:defRPr/>
            </a:pPr>
            <a:endParaRPr lang="en-US" sz="800" b="0" dirty="0" smtClean="0"/>
          </a:p>
          <a:p>
            <a:pPr eaLnBrk="1" hangingPunct="1">
              <a:defRPr/>
            </a:pPr>
            <a:endParaRPr lang="en-US" sz="800" b="0" dirty="0"/>
          </a:p>
          <a:p>
            <a:pPr eaLnBrk="1" hangingPunct="1">
              <a:defRPr/>
            </a:pPr>
            <a:endParaRPr lang="en-US" sz="800" b="0" dirty="0" smtClean="0"/>
          </a:p>
          <a:p>
            <a:pPr marL="0" indent="0" algn="r" eaLnBrk="1" hangingPunct="1">
              <a:buFontTx/>
              <a:buNone/>
              <a:defRPr/>
            </a:pPr>
            <a:endParaRPr lang="en-US" sz="800" b="0" dirty="0" smtClean="0"/>
          </a:p>
          <a:p>
            <a:pPr marL="0" indent="0" algn="r" eaLnBrk="1" hangingPunct="1">
              <a:buFontTx/>
              <a:buNone/>
              <a:defRPr/>
            </a:pPr>
            <a:endParaRPr lang="en-US" sz="800" b="0" dirty="0" smtClean="0"/>
          </a:p>
          <a:p>
            <a:pPr marL="0" indent="0" algn="r" eaLnBrk="1" hangingPunct="1">
              <a:buFontTx/>
              <a:buNone/>
              <a:defRPr/>
            </a:pPr>
            <a:endParaRPr lang="en-US" sz="800" b="0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519">
            <a:off x="1721341" y="3549897"/>
            <a:ext cx="228441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 descr="http://i802.photobucket.com/albums/yy302/Aubryknight/PianoRos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66" y="3468586"/>
            <a:ext cx="314166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694">
            <a:off x="4370436" y="3887685"/>
            <a:ext cx="3689747" cy="2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26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745F6-DA00-4E2E-95A6-E02193944A3F}" type="slidenum">
              <a:rPr lang="en-US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- </a:t>
            </a:r>
            <a:r>
              <a:rPr lang="en-US" dirty="0"/>
              <a:t>What is a Design Pattern</a:t>
            </a:r>
            <a:endParaRPr lang="en-US" dirty="0" smtClean="0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idx="1"/>
          </p:nvPr>
        </p:nvSpPr>
        <p:spPr>
          <a:xfrm>
            <a:off x="287757" y="1033585"/>
            <a:ext cx="8545581" cy="4956907"/>
          </a:xfrm>
        </p:spPr>
        <p:txBody>
          <a:bodyPr/>
          <a:lstStyle/>
          <a:p>
            <a:pPr eaLnBrk="1" hangingPunct="1"/>
            <a:r>
              <a:rPr lang="en-US" sz="1600" b="0" dirty="0" smtClean="0"/>
              <a:t>A </a:t>
            </a:r>
            <a:r>
              <a:rPr lang="en-US" sz="1600" b="1" dirty="0" smtClean="0">
                <a:solidFill>
                  <a:srgbClr val="0070C0"/>
                </a:solidFill>
              </a:rPr>
              <a:t>design pattern</a:t>
            </a:r>
            <a:r>
              <a:rPr lang="en-US" sz="1600" b="0" dirty="0" smtClean="0"/>
              <a:t> shouldn’t provide you with a solution, but it should </a:t>
            </a:r>
            <a:r>
              <a:rPr lang="en-US" sz="1600" b="0" i="1" dirty="0" smtClean="0"/>
              <a:t>inspire</a:t>
            </a:r>
            <a:r>
              <a:rPr lang="en-US" sz="1600" b="0" dirty="0" smtClean="0"/>
              <a:t> a solution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Using Design Patterns</a:t>
            </a:r>
          </a:p>
          <a:p>
            <a:pPr lvl="1" eaLnBrk="1" hangingPunct="1"/>
            <a:r>
              <a:rPr lang="en-US" sz="1600" dirty="0" smtClean="0"/>
              <a:t>Can speed up the development process by providing tested, proven development solutions</a:t>
            </a:r>
          </a:p>
          <a:p>
            <a:pPr lvl="1" eaLnBrk="1" hangingPunct="1"/>
            <a:r>
              <a:rPr lang="en-US" sz="1600" dirty="0" smtClean="0"/>
              <a:t>Improves code readability for coders and architects familiar with the patterns</a:t>
            </a:r>
          </a:p>
          <a:p>
            <a:pPr lvl="1" eaLnBrk="1" hangingPunct="1"/>
            <a:r>
              <a:rPr lang="en-US" sz="1600" dirty="0" smtClean="0"/>
              <a:t>Allows developers to communicate using well-known, well understood names for software interactions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094463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5956E8-BF83-4F35-B2EC-660208180B25}" type="slidenum">
              <a:rPr lang="en-US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Patterns - Catalog</a:t>
            </a:r>
          </a:p>
        </p:txBody>
      </p:sp>
      <p:pic>
        <p:nvPicPr>
          <p:cNvPr id="29701" name="Picture 4" descr="class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851025"/>
            <a:ext cx="827722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209" y="1230923"/>
            <a:ext cx="8545581" cy="46174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99480" y="954114"/>
            <a:ext cx="8545581" cy="5256186"/>
          </a:xfrm>
        </p:spPr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8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Course Goal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8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Engineering goal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Complex systems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Raw materials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8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General Design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 design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 principles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8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Design Patterns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is a Design Pattern?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 Pattern space (catalog)</a:t>
            </a: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 Patterns details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SzPct val="70000"/>
            </a:pPr>
            <a:r>
              <a:rPr lang="en-US" sz="185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Practice</a:t>
            </a:r>
            <a:endParaRPr lang="en-US" sz="18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28700" lvl="1" defTabSz="914400" fontAlgn="base">
              <a:spcBef>
                <a:spcPct val="50000"/>
              </a:spcBef>
              <a:spcAft>
                <a:spcPct val="0"/>
              </a:spcAft>
              <a:buSzPct val="7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 a File System</a:t>
            </a:r>
            <a:endParaRPr lang="en-US" sz="185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492D9-9192-4327-AD5D-785D0334CC88}" type="slidenum">
              <a:rPr lang="en-US" smtClean="0">
                <a:solidFill>
                  <a:srgbClr val="FFFFFF"/>
                </a:solidFill>
              </a:rPr>
              <a:pPr eaLnBrk="1" hangingPunct="1"/>
              <a:t>30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Patterns – Catalog (continued)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Creational Patterns</a:t>
            </a:r>
          </a:p>
          <a:p>
            <a:pPr lvl="1" eaLnBrk="1" hangingPunct="1"/>
            <a:r>
              <a:rPr lang="en-US" sz="1600" i="1" dirty="0" smtClean="0"/>
              <a:t>Abstract the instantiation process</a:t>
            </a:r>
            <a:r>
              <a:rPr lang="en-US" sz="1600" dirty="0" smtClean="0"/>
              <a:t> </a:t>
            </a:r>
          </a:p>
          <a:p>
            <a:pPr lvl="1" eaLnBrk="1" hangingPunct="1"/>
            <a:r>
              <a:rPr lang="en-US" sz="1600" dirty="0" smtClean="0"/>
              <a:t>Help make a system independent of how its objects are created, composed, and represented </a:t>
            </a:r>
          </a:p>
          <a:p>
            <a:pPr lvl="1" eaLnBrk="1" hangingPunct="1"/>
            <a:endParaRPr lang="en-US" sz="1600" i="1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Structural Patterns</a:t>
            </a:r>
          </a:p>
          <a:p>
            <a:pPr lvl="1" eaLnBrk="1" hangingPunct="1"/>
            <a:r>
              <a:rPr lang="en-US" sz="1600" dirty="0" smtClean="0"/>
              <a:t>Describe how classes and objects are composed to form larger, more complex structures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Behavioral Patterns</a:t>
            </a:r>
          </a:p>
          <a:p>
            <a:pPr lvl="1" eaLnBrk="1" hangingPunct="1"/>
            <a:r>
              <a:rPr lang="en-US" sz="1600" dirty="0" smtClean="0"/>
              <a:t>Describe ways to handle algorithms and ways of communication between objects </a:t>
            </a:r>
          </a:p>
        </p:txBody>
      </p:sp>
    </p:spTree>
    <p:extLst>
      <p:ext uri="{BB962C8B-B14F-4D97-AF65-F5344CB8AC3E}">
        <p14:creationId xmlns:p14="http://schemas.microsoft.com/office/powerpoint/2010/main" val="18852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3C8E43-C38F-48BB-8AE2-6E81B7770279}" type="slidenum">
              <a:rPr lang="en-US">
                <a:solidFill>
                  <a:schemeClr val="bg1"/>
                </a:solidFill>
              </a:rPr>
              <a:pPr eaLnBrk="1" hangingPunct="1"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Patterns - Template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538" y="1045309"/>
            <a:ext cx="8328303" cy="4921738"/>
          </a:xfrm>
        </p:spPr>
        <p:txBody>
          <a:bodyPr/>
          <a:lstStyle/>
          <a:p>
            <a:pPr eaLnBrk="1" hangingPunct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uses the following template to describe a Pattern: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Intent</a:t>
            </a:r>
          </a:p>
          <a:p>
            <a:pPr marL="628650"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short description of pattern and its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purpose</a:t>
            </a:r>
          </a:p>
          <a:p>
            <a:pPr lvl="0"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Also Known As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name alias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 marL="628650"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motivating scenario demonstrating pattern's use</a:t>
            </a:r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Applicability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circumstances in which pattern applies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graphical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representation of the pattern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Participants</a:t>
            </a:r>
          </a:p>
          <a:p>
            <a:pPr marL="628650"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participating classes and/or objects and their responsibilities</a:t>
            </a:r>
          </a:p>
          <a:p>
            <a:pPr eaLnBrk="1" hangingPunct="1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7C6D66-670C-4BB5-B218-F4FE98FAC025}" type="slidenum">
              <a:rPr lang="en-US">
                <a:solidFill>
                  <a:schemeClr val="bg1"/>
                </a:solidFill>
              </a:rPr>
              <a:pPr eaLnBrk="1" hangingPunct="1"/>
              <a:t>32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Patterns – Template (continued)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30213" y="1037492"/>
            <a:ext cx="8278812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Collaborations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how participants cooperate to carry out their responsibilities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results of application, benefits, liabilities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Implementation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implementation pitfalls, hints, or techniques, plus any language-dependent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issues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Sample Code</a:t>
            </a: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Known Uses</a:t>
            </a: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Related Patterns</a:t>
            </a:r>
          </a:p>
          <a:p>
            <a:pPr marL="228600" indent="-228600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42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BCB5E4-270B-42EA-A8C7-CA32BD99E854}" type="slidenum">
              <a:rPr lang="en-US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Patterns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cs typeface="Arial" pitchFamily="34" charset="0"/>
              </a:rPr>
              <a:t>Notations</a:t>
            </a:r>
          </a:p>
        </p:txBody>
      </p:sp>
    </p:spTree>
    <p:extLst>
      <p:ext uri="{BB962C8B-B14F-4D97-AF65-F5344CB8AC3E}">
        <p14:creationId xmlns:p14="http://schemas.microsoft.com/office/powerpoint/2010/main" val="5783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4571D-0DF8-434A-AD12-663730540BA5}" type="slidenum">
              <a:rPr lang="en-US" smtClean="0">
                <a:solidFill>
                  <a:srgbClr val="FFFFFF"/>
                </a:solidFill>
              </a:rPr>
              <a:pPr eaLnBrk="1" hangingPunct="1"/>
              <a:t>34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Notations</a:t>
            </a:r>
          </a:p>
        </p:txBody>
      </p:sp>
      <p:pic>
        <p:nvPicPr>
          <p:cNvPr id="32773" name="Picture 4" descr="no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0" y="1627432"/>
            <a:ext cx="7704138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BCB5E4-270B-42EA-A8C7-CA32BD99E854}" type="slidenum">
              <a:rPr lang="en-US" smtClean="0">
                <a:solidFill>
                  <a:srgbClr val="FFFFFF"/>
                </a:solidFill>
              </a:rPr>
              <a:pPr eaLnBrk="1" hangingPunct="1"/>
              <a:t>35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Patterns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cs typeface="Arial" pitchFamily="34" charset="0"/>
              </a:rPr>
              <a:t>Pattern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559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9E2CB-9D78-4205-852C-89F1E00FFFEF}" type="slidenum">
              <a:rPr lang="en-US">
                <a:solidFill>
                  <a:schemeClr val="bg1"/>
                </a:solidFill>
              </a:rPr>
              <a:pPr eaLnBrk="1" hangingPunct="1"/>
              <a:t>36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Pattern Presentations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Composite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Iterator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70C0"/>
                </a:solidFill>
              </a:rPr>
              <a:t>Strategy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State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Template Method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Decorator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Proxy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Factory Method</a:t>
            </a:r>
          </a:p>
          <a:p>
            <a:pPr marL="285750" indent="-285750" eaLnBrk="1" hangingPunct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Visitor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Abstract Factory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70C0"/>
                </a:solidFill>
              </a:rPr>
              <a:t>Observer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Command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Adapter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70C0"/>
                </a:solidFill>
              </a:rPr>
              <a:t>Facade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70C0"/>
                </a:solidFill>
              </a:rPr>
              <a:t>Singleton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70C0"/>
                </a:solidFill>
              </a:rPr>
              <a:t>Bridge</a:t>
            </a:r>
            <a:endParaRPr lang="en-US" sz="160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5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B9F348-9823-4AA1-A799-943D2DC34DBF}" type="slidenum">
              <a:rPr lang="en-US">
                <a:solidFill>
                  <a:schemeClr val="bg1"/>
                </a:solidFill>
              </a:rPr>
              <a:pPr eaLnBrk="1" hangingPunct="1"/>
              <a:t>37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Composite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(structural)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58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6ECBB7-1423-4AC6-9DFB-0A1E2C4FAF44}" type="slidenum">
              <a:rPr lang="en-US">
                <a:solidFill>
                  <a:schemeClr val="bg1"/>
                </a:solidFill>
              </a:rPr>
              <a:pPr eaLnBrk="1" hangingPunct="1"/>
              <a:t>38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Compose objects into tree structures </a:t>
            </a:r>
          </a:p>
          <a:p>
            <a:pPr lvl="1" eaLnBrk="1" hangingPunct="1"/>
            <a:r>
              <a:rPr lang="en-US" sz="1600" dirty="0" smtClean="0"/>
              <a:t>Treat individual objects and compositions of objects uniformly 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27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0ED55A-DE70-4B63-AE4B-F7A355ADF61B}" type="slidenum">
              <a:rPr lang="en-US">
                <a:solidFill>
                  <a:schemeClr val="bg1"/>
                </a:solidFill>
              </a:rPr>
              <a:pPr eaLnBrk="1" hangingPunct="1"/>
              <a:t>39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 - Motivation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65225"/>
            <a:ext cx="7972425" cy="120967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  <a:r>
              <a:rPr lang="en-US" sz="1600" dirty="0" smtClean="0"/>
              <a:t>: Graphics applications such as drawing editors </a:t>
            </a:r>
          </a:p>
          <a:p>
            <a:pPr lvl="1" eaLnBrk="1" hangingPunct="1"/>
            <a:r>
              <a:rPr lang="en-US" sz="1600" dirty="0" smtClean="0"/>
              <a:t>build complex diagrams out of simple components 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5845" name="Picture 4" descr="composite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63763"/>
            <a:ext cx="76644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2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B4ACC-A08E-49D1-8DC2-7E099B1CC444}" type="slidenum">
              <a:rPr 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Course Goal</a:t>
            </a:r>
          </a:p>
        </p:txBody>
      </p:sp>
    </p:spTree>
    <p:extLst>
      <p:ext uri="{BB962C8B-B14F-4D97-AF65-F5344CB8AC3E}">
        <p14:creationId xmlns:p14="http://schemas.microsoft.com/office/powerpoint/2010/main" val="21698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D668B6-54F9-44A1-8149-571200A9920E}" type="slidenum">
              <a:rPr lang="en-US">
                <a:solidFill>
                  <a:schemeClr val="bg1"/>
                </a:solidFill>
              </a:rPr>
              <a:pPr eaLnBrk="1" hangingPunct="1"/>
              <a:t>40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 - Applicability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52475" y="13176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Use the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Composite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pattern when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want to represent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hierarchies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objects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There should be no distinction between individual and composed elements,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Objects in the structure can be treated uniformly</a:t>
            </a:r>
          </a:p>
        </p:txBody>
      </p:sp>
    </p:spTree>
    <p:extLst>
      <p:ext uri="{BB962C8B-B14F-4D97-AF65-F5344CB8AC3E}">
        <p14:creationId xmlns:p14="http://schemas.microsoft.com/office/powerpoint/2010/main" val="42505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2252F-0020-4982-92DD-49468DF5E0A5}" type="slidenum">
              <a:rPr lang="en-US">
                <a:solidFill>
                  <a:schemeClr val="bg1"/>
                </a:solidFill>
              </a:rPr>
              <a:pPr eaLnBrk="1" hangingPunct="1"/>
              <a:t>41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85" y="1"/>
            <a:ext cx="8180265" cy="562708"/>
          </a:xfrm>
        </p:spPr>
        <p:txBody>
          <a:bodyPr/>
          <a:lstStyle/>
          <a:p>
            <a:pPr eaLnBrk="1" hangingPunct="1"/>
            <a:r>
              <a:rPr lang="en-US" dirty="0" smtClean="0"/>
              <a:t>Composite - Participants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7" y="4395179"/>
            <a:ext cx="7972425" cy="1759438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Component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(Graphic) </a:t>
            </a:r>
          </a:p>
          <a:p>
            <a:pPr lvl="1"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declares the interface for objects in the composition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Leaf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(Rectangle, Line, Text, etc.) </a:t>
            </a:r>
          </a:p>
          <a:p>
            <a:pPr lvl="1"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represents leaf objects in the composition. A leaf has no children </a:t>
            </a:r>
          </a:p>
          <a:p>
            <a:pPr lvl="1"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defines behavior for primitive objects in the composition </a:t>
            </a:r>
          </a:p>
        </p:txBody>
      </p:sp>
      <p:pic>
        <p:nvPicPr>
          <p:cNvPr id="37893" name="Picture 4" descr="composite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4913"/>
            <a:ext cx="67945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0901" name="Rectangle 5"/>
          <p:cNvSpPr>
            <a:spLocks noChangeArrowheads="1"/>
          </p:cNvSpPr>
          <p:nvPr/>
        </p:nvSpPr>
        <p:spPr bwMode="auto">
          <a:xfrm>
            <a:off x="2754313" y="1266825"/>
            <a:ext cx="1582737" cy="11731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2" name="Rectangle 6"/>
          <p:cNvSpPr>
            <a:spLocks noChangeArrowheads="1"/>
          </p:cNvSpPr>
          <p:nvPr/>
        </p:nvSpPr>
        <p:spPr bwMode="auto">
          <a:xfrm>
            <a:off x="2084388" y="2792413"/>
            <a:ext cx="1084262" cy="6842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6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6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6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6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6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6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6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1" grpId="0" animBg="1"/>
      <p:bldP spid="1360901" grpId="1" animBg="1"/>
      <p:bldP spid="13609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5B5F0-A7B4-4E9F-A592-C1792DA34A21}" type="slidenum">
              <a:rPr lang="en-US">
                <a:solidFill>
                  <a:schemeClr val="bg1"/>
                </a:solidFill>
              </a:rPr>
              <a:pPr eaLnBrk="1" hangingPunct="1"/>
              <a:t>42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85" y="-9774"/>
            <a:ext cx="8625253" cy="607652"/>
          </a:xfrm>
        </p:spPr>
        <p:txBody>
          <a:bodyPr/>
          <a:lstStyle/>
          <a:p>
            <a:pPr eaLnBrk="1" hangingPunct="1"/>
            <a:r>
              <a:rPr lang="en-US" dirty="0" smtClean="0"/>
              <a:t>Composite – Participants (continued)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337538"/>
            <a:ext cx="7972425" cy="19092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Composite</a:t>
            </a:r>
            <a:r>
              <a:rPr lang="en-US" sz="1600" dirty="0" smtClean="0"/>
              <a:t> (Picture)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behavior for components having children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stores child components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implements child-related operations in the Component interface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Client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manipulates objects in the composition through the Component interface </a:t>
            </a:r>
          </a:p>
        </p:txBody>
      </p:sp>
      <p:pic>
        <p:nvPicPr>
          <p:cNvPr id="38917" name="Picture 4" descr="composite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4913"/>
            <a:ext cx="67945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25" name="Rectangle 5"/>
          <p:cNvSpPr>
            <a:spLocks noChangeArrowheads="1"/>
          </p:cNvSpPr>
          <p:nvPr/>
        </p:nvSpPr>
        <p:spPr bwMode="auto">
          <a:xfrm>
            <a:off x="3640138" y="2795588"/>
            <a:ext cx="1638300" cy="11731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26" name="Rectangle 6"/>
          <p:cNvSpPr>
            <a:spLocks noChangeArrowheads="1"/>
          </p:cNvSpPr>
          <p:nvPr/>
        </p:nvSpPr>
        <p:spPr bwMode="auto">
          <a:xfrm>
            <a:off x="1293813" y="1290638"/>
            <a:ext cx="881062" cy="4111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6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6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6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6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6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6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6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6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25" grpId="0" animBg="1"/>
      <p:bldP spid="1361925" grpId="1" animBg="1"/>
      <p:bldP spid="13619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CE012-E4B8-48F2-B1CE-A07E858061F8}" type="slidenum">
              <a:rPr lang="en-US">
                <a:solidFill>
                  <a:schemeClr val="bg1"/>
                </a:solidFill>
              </a:rPr>
              <a:pPr eaLnBrk="1" hangingPunct="1"/>
              <a:t>43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 - Collaborations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Clients</a:t>
            </a:r>
            <a:r>
              <a:rPr lang="en-US" sz="1600" dirty="0" smtClean="0"/>
              <a:t> use the </a:t>
            </a:r>
            <a:r>
              <a:rPr lang="en-US" sz="1600" b="1" dirty="0" smtClean="0">
                <a:solidFill>
                  <a:srgbClr val="0070C0"/>
                </a:solidFill>
              </a:rPr>
              <a:t>Component</a:t>
            </a:r>
            <a:r>
              <a:rPr lang="en-US" sz="1600" dirty="0" smtClean="0"/>
              <a:t> class interface to interact with objects in the composite structure </a:t>
            </a:r>
          </a:p>
          <a:p>
            <a:pPr lvl="1" eaLnBrk="1" hangingPunct="1"/>
            <a:r>
              <a:rPr lang="en-US" sz="1600" dirty="0" smtClean="0"/>
              <a:t>If the recipient is a Leaf, then the request is handled directly </a:t>
            </a:r>
          </a:p>
          <a:p>
            <a:pPr lvl="1" eaLnBrk="1" hangingPunct="1"/>
            <a:r>
              <a:rPr lang="en-US" sz="1600" dirty="0" smtClean="0"/>
              <a:t>If the recipient is a Composite, then it usually forwards requests to its child components </a:t>
            </a:r>
          </a:p>
        </p:txBody>
      </p:sp>
    </p:spTree>
    <p:extLst>
      <p:ext uri="{BB962C8B-B14F-4D97-AF65-F5344CB8AC3E}">
        <p14:creationId xmlns:p14="http://schemas.microsoft.com/office/powerpoint/2010/main" val="30390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FB3D9-7FF8-4776-B2AE-B36E0E8F9FEC}" type="slidenum">
              <a:rPr lang="en-US">
                <a:solidFill>
                  <a:schemeClr val="bg1"/>
                </a:solidFill>
              </a:rPr>
              <a:pPr eaLnBrk="1" hangingPunct="1"/>
              <a:t>44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 – Consequences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Defines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class hierarchies consisting of primitive objects and composite objects </a:t>
            </a:r>
          </a:p>
          <a:p>
            <a:pPr lvl="1" eaLnBrk="1" hangingPunct="1"/>
            <a:r>
              <a:rPr lang="en-US" sz="1600" dirty="0" smtClean="0"/>
              <a:t>Primitive objects can be composed into more complex objects </a:t>
            </a:r>
          </a:p>
          <a:p>
            <a:pPr lvl="1" eaLnBrk="1" hangingPunct="1"/>
            <a:r>
              <a:rPr lang="en-US" sz="1600" dirty="0" smtClean="0"/>
              <a:t>… which in turn can be composed </a:t>
            </a:r>
          </a:p>
          <a:p>
            <a:pPr lvl="1" eaLnBrk="1" hangingPunct="1"/>
            <a:r>
              <a:rPr lang="en-US" sz="1600" dirty="0" smtClean="0"/>
              <a:t>… and so on recursively </a:t>
            </a:r>
          </a:p>
          <a:p>
            <a:pPr lvl="1" eaLnBrk="1" hangingPunct="1"/>
            <a:r>
              <a:rPr lang="en-US" sz="1600" dirty="0" smtClean="0"/>
              <a:t>Wherever client code expects a primitive object, it can also take a composite object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Makes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the client simple</a:t>
            </a:r>
          </a:p>
          <a:p>
            <a:pPr lvl="1" eaLnBrk="1" hangingPunct="1"/>
            <a:r>
              <a:rPr lang="en-US" sz="1600" dirty="0" smtClean="0"/>
              <a:t>Clients don't know whether they're dealing with a leaf or a composite component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Makes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it easier to add new kinds of components</a:t>
            </a:r>
          </a:p>
          <a:p>
            <a:pPr lvl="1" eaLnBrk="1" hangingPunct="1"/>
            <a:r>
              <a:rPr lang="en-US" sz="1600" dirty="0" smtClean="0"/>
              <a:t>Clients don't have to be changed for new Component classes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Can make your design overly general </a:t>
            </a:r>
          </a:p>
          <a:p>
            <a:pPr lvl="1" eaLnBrk="1" hangingPunct="1"/>
            <a:r>
              <a:rPr lang="en-US" sz="1600" dirty="0" smtClean="0"/>
              <a:t>Sometimes you want a composite to have only certain types of components </a:t>
            </a:r>
          </a:p>
        </p:txBody>
      </p:sp>
    </p:spTree>
    <p:extLst>
      <p:ext uri="{BB962C8B-B14F-4D97-AF65-F5344CB8AC3E}">
        <p14:creationId xmlns:p14="http://schemas.microsoft.com/office/powerpoint/2010/main" val="3641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FE068-4F6E-4356-93FF-1D7497CD6AFD}" type="slidenum">
              <a:rPr lang="en-US">
                <a:solidFill>
                  <a:schemeClr val="bg1"/>
                </a:solidFill>
              </a:rPr>
              <a:pPr eaLnBrk="1" hangingPunct="1"/>
              <a:t>45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Iterator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(behavioral)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4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E48BCF-FD34-402A-B4D0-CF6C8F012BA7}" type="slidenum">
              <a:rPr lang="en-US">
                <a:solidFill>
                  <a:schemeClr val="bg1"/>
                </a:solidFill>
              </a:rPr>
              <a:pPr eaLnBrk="1" hangingPunct="1"/>
              <a:t>46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Provide a way to access the elements of an aggregate object sequentially without exposing its underlying representation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Also Known As</a:t>
            </a:r>
          </a:p>
          <a:p>
            <a:pPr lvl="1" eaLnBrk="1" hangingPunct="1"/>
            <a:r>
              <a:rPr lang="en-US" sz="1600" dirty="0" smtClean="0"/>
              <a:t>Cursor </a:t>
            </a:r>
          </a:p>
        </p:txBody>
      </p:sp>
    </p:spTree>
    <p:extLst>
      <p:ext uri="{BB962C8B-B14F-4D97-AF65-F5344CB8AC3E}">
        <p14:creationId xmlns:p14="http://schemas.microsoft.com/office/powerpoint/2010/main" val="23376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E18F4-8B71-482C-B1A5-9D797F90B316}" type="slidenum">
              <a:rPr lang="en-US">
                <a:solidFill>
                  <a:schemeClr val="bg1"/>
                </a:solidFill>
              </a:rPr>
              <a:pPr eaLnBrk="1" hangingPunct="1"/>
              <a:t>47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- Motivation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65225"/>
            <a:ext cx="7972425" cy="44656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</a:p>
          <a:p>
            <a:pPr lvl="1" eaLnBrk="1" hangingPunct="1"/>
            <a:r>
              <a:rPr lang="en-US" sz="1600" dirty="0" smtClean="0"/>
              <a:t>List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Goal</a:t>
            </a:r>
          </a:p>
          <a:p>
            <a:pPr lvl="1" eaLnBrk="1" hangingPunct="1"/>
            <a:r>
              <a:rPr lang="en-US" sz="1600" dirty="0" smtClean="0"/>
              <a:t>Access List’s elements without exposing its internal structure</a:t>
            </a:r>
          </a:p>
          <a:p>
            <a:pPr lvl="1" eaLnBrk="1" hangingPunct="1"/>
            <a:r>
              <a:rPr lang="en-US" sz="1600" dirty="0" smtClean="0"/>
              <a:t>Allow different traversal types</a:t>
            </a:r>
          </a:p>
          <a:p>
            <a:pPr lvl="1" eaLnBrk="1" hangingPunct="1"/>
            <a:r>
              <a:rPr lang="en-US" sz="1600" dirty="0" smtClean="0"/>
              <a:t>Allow multiple traversals at the same time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</a:t>
            </a:r>
          </a:p>
          <a:p>
            <a:pPr lvl="1" eaLnBrk="1" hangingPunct="1"/>
            <a:r>
              <a:rPr lang="en-US" sz="1600" dirty="0" smtClean="0"/>
              <a:t>Move the traversal into a separate, Iterator object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116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73B763-D5A1-4009-A8FA-5E0604838DDC}" type="slidenum">
              <a:rPr lang="en-US">
                <a:solidFill>
                  <a:schemeClr val="bg1"/>
                </a:solidFill>
              </a:rPr>
              <a:pPr eaLnBrk="1" hangingPunct="1"/>
              <a:t>48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– Motivation (continued)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831850" y="5065101"/>
            <a:ext cx="79724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Two class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hierarchies, one for lists and another for iterators </a:t>
            </a: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CreateIterator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method "connects" the two hierarchies </a:t>
            </a:r>
          </a:p>
        </p:txBody>
      </p:sp>
      <p:pic>
        <p:nvPicPr>
          <p:cNvPr id="45061" name="Picture 7" descr="iterator_e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20788"/>
            <a:ext cx="682625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9504BF-69D3-470E-B5AE-2BBC6F806FC2}" type="slidenum">
              <a:rPr lang="en-US">
                <a:solidFill>
                  <a:schemeClr val="bg1"/>
                </a:solidFill>
              </a:rPr>
              <a:pPr eaLnBrk="1" hangingPunct="1"/>
              <a:t>49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- Applicability</a:t>
            </a:r>
          </a:p>
        </p:txBody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dirty="0" smtClean="0"/>
              <a:t>Use the </a:t>
            </a:r>
            <a:r>
              <a:rPr lang="en-US" sz="1600" b="1" dirty="0" smtClean="0">
                <a:solidFill>
                  <a:srgbClr val="0070C0"/>
                </a:solidFill>
              </a:rPr>
              <a:t>Iterator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pattern to:</a:t>
            </a:r>
          </a:p>
          <a:p>
            <a:pPr lvl="1" eaLnBrk="1" hangingPunct="1"/>
            <a:r>
              <a:rPr lang="en-US" sz="1600" dirty="0" smtClean="0"/>
              <a:t>access an aggregate object's contents without exposing its internal representation </a:t>
            </a:r>
          </a:p>
          <a:p>
            <a:pPr lvl="1" eaLnBrk="1" hangingPunct="1"/>
            <a:r>
              <a:rPr lang="en-US" sz="1600" dirty="0" smtClean="0"/>
              <a:t>support multiple traversals of aggregate objects </a:t>
            </a:r>
          </a:p>
          <a:p>
            <a:pPr lvl="1" eaLnBrk="1" hangingPunct="1"/>
            <a:r>
              <a:rPr lang="en-US" sz="1600" dirty="0" smtClean="0"/>
              <a:t>provide a uniform interface for traversing different aggregate structures </a:t>
            </a:r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687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8DBC6C-A657-4175-B6D2-E50B0949DE27}" type="slidenum">
              <a:rPr lang="en-US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</a:t>
            </a:r>
          </a:p>
        </p:txBody>
      </p:sp>
      <p:pic>
        <p:nvPicPr>
          <p:cNvPr id="8196" name="Picture 3" descr="g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47800"/>
            <a:ext cx="65817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3732" name="Line 4"/>
          <p:cNvSpPr>
            <a:spLocks noChangeShapeType="1"/>
          </p:cNvSpPr>
          <p:nvPr/>
        </p:nvSpPr>
        <p:spPr bwMode="auto">
          <a:xfrm flipV="1">
            <a:off x="4170363" y="4619625"/>
            <a:ext cx="828675" cy="488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3" name="Line 5"/>
          <p:cNvSpPr>
            <a:spLocks noChangeShapeType="1"/>
          </p:cNvSpPr>
          <p:nvPr/>
        </p:nvSpPr>
        <p:spPr bwMode="auto">
          <a:xfrm flipV="1">
            <a:off x="4067175" y="4684713"/>
            <a:ext cx="1000125" cy="590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4" name="Line 6"/>
          <p:cNvSpPr>
            <a:spLocks noChangeShapeType="1"/>
          </p:cNvSpPr>
          <p:nvPr/>
        </p:nvSpPr>
        <p:spPr bwMode="auto">
          <a:xfrm flipV="1">
            <a:off x="4097338" y="4765675"/>
            <a:ext cx="1014412" cy="5984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5" name="Line 7"/>
          <p:cNvSpPr>
            <a:spLocks noChangeShapeType="1"/>
          </p:cNvSpPr>
          <p:nvPr/>
        </p:nvSpPr>
        <p:spPr bwMode="auto">
          <a:xfrm flipV="1">
            <a:off x="4164013" y="4911725"/>
            <a:ext cx="901700" cy="5318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6" name="Line 8"/>
          <p:cNvSpPr>
            <a:spLocks noChangeShapeType="1"/>
          </p:cNvSpPr>
          <p:nvPr/>
        </p:nvSpPr>
        <p:spPr bwMode="auto">
          <a:xfrm flipV="1">
            <a:off x="4256088" y="4997450"/>
            <a:ext cx="828675" cy="488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7" name="Line 9"/>
          <p:cNvSpPr>
            <a:spLocks noChangeShapeType="1"/>
          </p:cNvSpPr>
          <p:nvPr/>
        </p:nvSpPr>
        <p:spPr bwMode="auto">
          <a:xfrm flipV="1">
            <a:off x="4392613" y="5124450"/>
            <a:ext cx="646112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8" name="Line 10"/>
          <p:cNvSpPr>
            <a:spLocks noChangeShapeType="1"/>
          </p:cNvSpPr>
          <p:nvPr/>
        </p:nvSpPr>
        <p:spPr bwMode="auto">
          <a:xfrm flipV="1">
            <a:off x="4595813" y="5240338"/>
            <a:ext cx="427037" cy="25241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3739" name="Line 11"/>
          <p:cNvSpPr>
            <a:spLocks noChangeShapeType="1"/>
          </p:cNvSpPr>
          <p:nvPr/>
        </p:nvSpPr>
        <p:spPr bwMode="auto">
          <a:xfrm flipV="1">
            <a:off x="4808538" y="5359400"/>
            <a:ext cx="195262" cy="1158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5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5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5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5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2" grpId="0" animBg="1"/>
      <p:bldP spid="1353733" grpId="0" animBg="1"/>
      <p:bldP spid="1353734" grpId="0" animBg="1"/>
      <p:bldP spid="1353735" grpId="0" animBg="1"/>
      <p:bldP spid="1353736" grpId="0" animBg="1"/>
      <p:bldP spid="1353737" grpId="0" animBg="1"/>
      <p:bldP spid="1353738" grpId="0" animBg="1"/>
      <p:bldP spid="13537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8EEED-7E58-4BFB-93E0-C4D6E4F00FB8}" type="slidenum">
              <a:rPr lang="en-US">
                <a:solidFill>
                  <a:schemeClr val="bg1"/>
                </a:solidFill>
              </a:rPr>
              <a:pPr eaLnBrk="1" hangingPunct="1"/>
              <a:t>50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10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- Participants</a:t>
            </a:r>
          </a:p>
        </p:txBody>
      </p:sp>
      <p:pic>
        <p:nvPicPr>
          <p:cNvPr id="4710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0950"/>
            <a:ext cx="65786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070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11798" y="4712677"/>
            <a:ext cx="7972425" cy="1323731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Iterator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an interface for accessing and traversing elements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ConcreteIterator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implements the Iterator interface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keeps track of the current position in the traversal of the aggregate </a:t>
            </a:r>
          </a:p>
        </p:txBody>
      </p:sp>
      <p:sp>
        <p:nvSpPr>
          <p:cNvPr id="1650702" name="Rectangle 14"/>
          <p:cNvSpPr>
            <a:spLocks noChangeArrowheads="1"/>
          </p:cNvSpPr>
          <p:nvPr/>
        </p:nvSpPr>
        <p:spPr bwMode="auto">
          <a:xfrm>
            <a:off x="6053138" y="1528763"/>
            <a:ext cx="1174750" cy="12684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703" name="Rectangle 15"/>
          <p:cNvSpPr>
            <a:spLocks noChangeArrowheads="1"/>
          </p:cNvSpPr>
          <p:nvPr/>
        </p:nvSpPr>
        <p:spPr bwMode="auto">
          <a:xfrm>
            <a:off x="5976938" y="3103563"/>
            <a:ext cx="1339850" cy="5064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0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0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0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0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50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50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02" grpId="0" animBg="1"/>
      <p:bldP spid="1650702" grpId="1" animBg="1"/>
      <p:bldP spid="165070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B35D4-753B-4118-A435-C7FA0B5E9EBD}" type="slidenum">
              <a:rPr lang="en-US">
                <a:solidFill>
                  <a:schemeClr val="bg1"/>
                </a:solidFill>
              </a:rPr>
              <a:pPr eaLnBrk="1" hangingPunct="1"/>
              <a:t>51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– Participants (continued)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0950"/>
            <a:ext cx="65786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8352" y="4853354"/>
            <a:ext cx="7972425" cy="131200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Aggregate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an interface for creating an Iterator object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ConcreteAggregate</a:t>
            </a:r>
            <a:r>
              <a:rPr lang="en-US" sz="1600" b="1" dirty="0" smtClean="0">
                <a:solidFill>
                  <a:srgbClr val="0070C0"/>
                </a:solidFill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implements the Iterator creation interface to return an instance of the proper </a:t>
            </a:r>
            <a:r>
              <a:rPr lang="en-US" sz="1600" dirty="0" err="1" smtClean="0"/>
              <a:t>ConcreteIterator</a:t>
            </a:r>
            <a:r>
              <a:rPr lang="en-US" sz="1600" b="1" dirty="0" smtClean="0"/>
              <a:t> </a:t>
            </a:r>
          </a:p>
        </p:txBody>
      </p:sp>
      <p:sp>
        <p:nvSpPr>
          <p:cNvPr id="1656838" name="Rectangle 6"/>
          <p:cNvSpPr>
            <a:spLocks noChangeArrowheads="1"/>
          </p:cNvSpPr>
          <p:nvPr/>
        </p:nvSpPr>
        <p:spPr bwMode="auto">
          <a:xfrm>
            <a:off x="1658938" y="1541463"/>
            <a:ext cx="1174750" cy="7096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839" name="Rectangle 7"/>
          <p:cNvSpPr>
            <a:spLocks noChangeArrowheads="1"/>
          </p:cNvSpPr>
          <p:nvPr/>
        </p:nvSpPr>
        <p:spPr bwMode="auto">
          <a:xfrm>
            <a:off x="1493838" y="3001963"/>
            <a:ext cx="1568450" cy="7604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5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5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8" grpId="0" animBg="1"/>
      <p:bldP spid="1656838" grpId="1" animBg="1"/>
      <p:bldP spid="16568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0B826-8CAC-493E-9B28-61F5A3D088A9}" type="slidenum">
              <a:rPr lang="en-US">
                <a:solidFill>
                  <a:schemeClr val="bg1"/>
                </a:solidFill>
              </a:rPr>
              <a:pPr eaLnBrk="1" hangingPunct="1"/>
              <a:t>52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– Collaborations</a:t>
            </a:r>
          </a:p>
        </p:txBody>
      </p:sp>
      <p:sp>
        <p:nvSpPr>
          <p:cNvPr id="491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A </a:t>
            </a:r>
            <a:r>
              <a:rPr lang="en-US" sz="1600" b="1" dirty="0" err="1" smtClean="0">
                <a:solidFill>
                  <a:srgbClr val="0070C0"/>
                </a:solidFill>
              </a:rPr>
              <a:t>ConcreteIterator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keeps track of the current object in the aggregate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Can compute </a:t>
            </a:r>
            <a:r>
              <a:rPr lang="en-US" sz="1600" dirty="0" smtClean="0"/>
              <a:t>the succeeding object in the traversal </a:t>
            </a:r>
          </a:p>
        </p:txBody>
      </p:sp>
    </p:spTree>
    <p:extLst>
      <p:ext uri="{BB962C8B-B14F-4D97-AF65-F5344CB8AC3E}">
        <p14:creationId xmlns:p14="http://schemas.microsoft.com/office/powerpoint/2010/main" val="21932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B442A6-9045-4CCF-B387-5F08E56FCD87}" type="slidenum">
              <a:rPr lang="en-US">
                <a:solidFill>
                  <a:schemeClr val="bg1"/>
                </a:solidFill>
              </a:rPr>
              <a:pPr eaLnBrk="1" hangingPunct="1"/>
              <a:t>53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– Consequences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Supports</a:t>
            </a:r>
            <a:r>
              <a:rPr lang="en-US" sz="1600" dirty="0" smtClean="0"/>
              <a:t> variations in the traversal of an aggregate </a:t>
            </a:r>
          </a:p>
          <a:p>
            <a:pPr lvl="1" eaLnBrk="1" hangingPunct="1"/>
            <a:r>
              <a:rPr lang="en-US" sz="1600" dirty="0" smtClean="0"/>
              <a:t>Forwards, backwards etc.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Iterators</a:t>
            </a:r>
            <a:r>
              <a:rPr lang="en-US" sz="1600" dirty="0" smtClean="0"/>
              <a:t> simplify the Aggregate interface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More</a:t>
            </a:r>
            <a:r>
              <a:rPr lang="en-US" sz="1600" dirty="0" smtClean="0"/>
              <a:t> than one traversal can be pending on an aggregate </a:t>
            </a:r>
          </a:p>
        </p:txBody>
      </p:sp>
    </p:spTree>
    <p:extLst>
      <p:ext uri="{BB962C8B-B14F-4D97-AF65-F5344CB8AC3E}">
        <p14:creationId xmlns:p14="http://schemas.microsoft.com/office/powerpoint/2010/main" val="23816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BEE49-DD36-4403-9832-A747B382C75D}" type="slidenum">
              <a:rPr lang="en-US">
                <a:solidFill>
                  <a:schemeClr val="bg1"/>
                </a:solidFill>
              </a:rPr>
              <a:pPr eaLnBrk="1" hangingPunct="1"/>
              <a:t>54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Iterator - Implementation</a:t>
            </a:r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Who controls the iteration</a:t>
            </a:r>
            <a:r>
              <a:rPr lang="en-US" sz="1600" b="1" dirty="0" smtClean="0">
                <a:solidFill>
                  <a:srgbClr val="0070C0"/>
                </a:solidFill>
              </a:rPr>
              <a:t>?</a:t>
            </a:r>
          </a:p>
          <a:p>
            <a:pPr lvl="1" eaLnBrk="1" hangingPunct="1"/>
            <a:r>
              <a:rPr lang="en-US" sz="1600" dirty="0" smtClean="0"/>
              <a:t>External Iterators</a:t>
            </a:r>
          </a:p>
          <a:p>
            <a:pPr lvl="1" eaLnBrk="1" hangingPunct="1"/>
            <a:r>
              <a:rPr lang="en-US" sz="1600" dirty="0" smtClean="0"/>
              <a:t>Internal Iterators – client provides an operation to be executed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Additional Iterator operations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Previous, </a:t>
            </a:r>
            <a:r>
              <a:rPr lang="en-US" sz="1600" dirty="0" err="1" smtClean="0"/>
              <a:t>SkipTo</a:t>
            </a:r>
            <a:r>
              <a:rPr lang="en-US" sz="1600" dirty="0" smtClean="0"/>
              <a:t>(criteria) etc.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Iterators may have privileged access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Could use friend directives in C++</a:t>
            </a:r>
          </a:p>
          <a:p>
            <a:pPr lvl="1" eaLnBrk="1" hangingPunct="1"/>
            <a:r>
              <a:rPr lang="en-US" sz="1600" dirty="0" smtClean="0">
                <a:solidFill>
                  <a:schemeClr val="folHlink"/>
                </a:solidFill>
              </a:rPr>
              <a:t>Tight coupling</a:t>
            </a:r>
          </a:p>
          <a:p>
            <a:pPr lvl="1" eaLnBrk="1" hangingPunct="1"/>
            <a:endParaRPr lang="en-US" sz="16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Iterators for composites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External: difficult; need to store full path inside the composite</a:t>
            </a:r>
          </a:p>
          <a:p>
            <a:pPr lvl="1" eaLnBrk="1" hangingPunct="1"/>
            <a:r>
              <a:rPr lang="en-US" sz="1600" dirty="0" smtClean="0"/>
              <a:t>Internal: easier; calls itself recursively </a:t>
            </a:r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385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5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5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5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5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5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53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A5DB1A-DAD2-4B5C-A159-6EB1A302A7F9}" type="slidenum">
              <a:rPr lang="en-US">
                <a:solidFill>
                  <a:schemeClr val="bg1"/>
                </a:solidFill>
              </a:rPr>
              <a:pPr eaLnBrk="1" hangingPunct="1"/>
              <a:t>55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</a:rPr>
              <a:t>Strategy</a:t>
            </a:r>
            <a:br>
              <a:rPr lang="en-US" sz="4000" dirty="0">
                <a:solidFill>
                  <a:srgbClr val="E31836"/>
                </a:solidFill>
              </a:rPr>
            </a:br>
            <a:r>
              <a:rPr lang="en-US" sz="4000" dirty="0">
                <a:solidFill>
                  <a:srgbClr val="E31836"/>
                </a:solidFill>
              </a:rPr>
              <a:t>(behavioral)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3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3AE1F3-6DB3-4D0E-8578-956B8B833858}" type="slidenum">
              <a:rPr lang="en-US">
                <a:solidFill>
                  <a:schemeClr val="bg1"/>
                </a:solidFill>
              </a:rPr>
              <a:pPr eaLnBrk="1" hangingPunct="1"/>
              <a:t>56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Define a family of algorithms</a:t>
            </a:r>
          </a:p>
          <a:p>
            <a:pPr lvl="1" eaLnBrk="1" hangingPunct="1"/>
            <a:r>
              <a:rPr lang="en-US" sz="1600" dirty="0" smtClean="0"/>
              <a:t>Allow clients to choose between algorithms</a:t>
            </a:r>
          </a:p>
          <a:p>
            <a:pPr lvl="1" eaLnBrk="1" hangingPunct="1"/>
            <a:r>
              <a:rPr lang="en-US" sz="1600" dirty="0" smtClean="0"/>
              <a:t>“Strategy” – term for an encapsulated algorithm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Known As</a:t>
            </a:r>
          </a:p>
          <a:p>
            <a:pPr lvl="1" eaLnBrk="1" hangingPunct="1"/>
            <a:r>
              <a:rPr lang="en-US" sz="1600" dirty="0" smtClean="0"/>
              <a:t>Policy </a:t>
            </a:r>
          </a:p>
          <a:p>
            <a:pPr lvl="1" eaLnBrk="1" hangingPunct="1"/>
            <a:endParaRPr lang="en-US" sz="1600" dirty="0"/>
          </a:p>
          <a:p>
            <a:r>
              <a:rPr lang="en-US" sz="1650" b="1" dirty="0" smtClean="0">
                <a:solidFill>
                  <a:srgbClr val="0070C0"/>
                </a:solidFill>
              </a:rPr>
              <a:t>Motivation</a:t>
            </a:r>
          </a:p>
          <a:p>
            <a:pPr lvl="1"/>
            <a:r>
              <a:rPr lang="en-US" sz="1600" dirty="0"/>
              <a:t>Supporting multiple date formats (e.g. 10/2/05 , 2 Oct 2005  etc.) </a:t>
            </a:r>
          </a:p>
          <a:p>
            <a:pPr lvl="1"/>
            <a:r>
              <a:rPr lang="en-US" sz="1600" dirty="0" smtClean="0"/>
              <a:t>Supporting </a:t>
            </a:r>
            <a:r>
              <a:rPr lang="en-US" sz="1600" dirty="0"/>
              <a:t>multiple traversal types for a collection</a:t>
            </a:r>
          </a:p>
          <a:p>
            <a:pPr lvl="1"/>
            <a:endParaRPr lang="en-US" sz="1600" dirty="0"/>
          </a:p>
          <a:p>
            <a:endParaRPr lang="en-US" sz="1650" b="1" dirty="0" smtClean="0">
              <a:solidFill>
                <a:srgbClr val="0070C0"/>
              </a:solidFill>
            </a:endParaRPr>
          </a:p>
          <a:p>
            <a:endParaRPr lang="en-US" sz="1650" dirty="0" smtClean="0"/>
          </a:p>
        </p:txBody>
      </p:sp>
    </p:spTree>
    <p:extLst>
      <p:ext uri="{BB962C8B-B14F-4D97-AF65-F5344CB8AC3E}">
        <p14:creationId xmlns:p14="http://schemas.microsoft.com/office/powerpoint/2010/main" val="1946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159207-D87A-4D56-A2AD-B0E70B36B400}" type="slidenum">
              <a:rPr lang="en-US">
                <a:solidFill>
                  <a:schemeClr val="bg1"/>
                </a:solidFill>
              </a:rPr>
              <a:pPr eaLnBrk="1" hangingPunct="1"/>
              <a:t>57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Strategy - Applicability</a:t>
            </a:r>
          </a:p>
        </p:txBody>
      </p:sp>
      <p:sp>
        <p:nvSpPr>
          <p:cNvPr id="1395716" name="Rectangle 4"/>
          <p:cNvSpPr>
            <a:spLocks noChangeArrowheads="1"/>
          </p:cNvSpPr>
          <p:nvPr/>
        </p:nvSpPr>
        <p:spPr bwMode="auto">
          <a:xfrm>
            <a:off x="353891" y="1071441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the Strategy pattern when: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Many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related classes differ only in their behavior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You need different variants of an algorithm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Multiple behaviors defined within conditionals</a:t>
            </a:r>
          </a:p>
        </p:txBody>
      </p:sp>
    </p:spTree>
    <p:extLst>
      <p:ext uri="{BB962C8B-B14F-4D97-AF65-F5344CB8AC3E}">
        <p14:creationId xmlns:p14="http://schemas.microsoft.com/office/powerpoint/2010/main" val="1280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18447-269E-46A2-BFCC-03A60F6EC76D}" type="slidenum">
              <a:rPr lang="en-US">
                <a:solidFill>
                  <a:schemeClr val="bg1"/>
                </a:solidFill>
              </a:rPr>
              <a:pPr eaLnBrk="1" hangingPunct="1"/>
              <a:t>58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Strategy - Participants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3961424"/>
            <a:ext cx="7972425" cy="1794608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Strategy</a:t>
            </a:r>
          </a:p>
          <a:p>
            <a:pPr lvl="1" eaLnBrk="1" hangingPunct="1"/>
            <a:r>
              <a:rPr lang="en-US" sz="1600" dirty="0" smtClean="0"/>
              <a:t>declares an interface common to all supported algorithms </a:t>
            </a:r>
          </a:p>
          <a:p>
            <a:pPr lvl="1" eaLnBrk="1" hangingPunct="1"/>
            <a:r>
              <a:rPr lang="en-US" sz="1600" dirty="0" smtClean="0"/>
              <a:t>Context uses this interface to call the algorithm defined by a </a:t>
            </a:r>
            <a:r>
              <a:rPr lang="en-US" sz="1600" dirty="0" err="1" smtClean="0"/>
              <a:t>ConcreteStrategy</a:t>
            </a:r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ConcreteStrategy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implements the algorithm using the Strategy interface </a:t>
            </a:r>
          </a:p>
        </p:txBody>
      </p:sp>
      <p:pic>
        <p:nvPicPr>
          <p:cNvPr id="23557" name="Picture 4" descr="startegy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89038"/>
            <a:ext cx="721836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6741" name="Rectangle 5"/>
          <p:cNvSpPr>
            <a:spLocks noChangeArrowheads="1"/>
          </p:cNvSpPr>
          <p:nvPr/>
        </p:nvSpPr>
        <p:spPr bwMode="auto">
          <a:xfrm>
            <a:off x="4668838" y="1328738"/>
            <a:ext cx="1716087" cy="831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42" name="Rectangle 6"/>
          <p:cNvSpPr>
            <a:spLocks noChangeArrowheads="1"/>
          </p:cNvSpPr>
          <p:nvPr/>
        </p:nvSpPr>
        <p:spPr bwMode="auto">
          <a:xfrm>
            <a:off x="4681538" y="2670175"/>
            <a:ext cx="1717675" cy="831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43" name="Rectangle 7"/>
          <p:cNvSpPr>
            <a:spLocks noChangeArrowheads="1"/>
          </p:cNvSpPr>
          <p:nvPr/>
        </p:nvSpPr>
        <p:spPr bwMode="auto">
          <a:xfrm>
            <a:off x="6477000" y="2665413"/>
            <a:ext cx="1717675" cy="831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44" name="Rectangle 8"/>
          <p:cNvSpPr>
            <a:spLocks noChangeArrowheads="1"/>
          </p:cNvSpPr>
          <p:nvPr/>
        </p:nvSpPr>
        <p:spPr bwMode="auto">
          <a:xfrm>
            <a:off x="2865438" y="2670175"/>
            <a:ext cx="1717675" cy="831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9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9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9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9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1" grpId="0" animBg="1"/>
      <p:bldP spid="1396741" grpId="1" animBg="1"/>
      <p:bldP spid="1396742" grpId="0" animBg="1"/>
      <p:bldP spid="1396743" grpId="0" animBg="1"/>
      <p:bldP spid="139674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E4841-EB5D-487D-A046-5160251CB244}" type="slidenum">
              <a:rPr lang="en-US">
                <a:solidFill>
                  <a:schemeClr val="bg1"/>
                </a:solidFill>
              </a:rPr>
              <a:pPr eaLnBrk="1" hangingPunct="1"/>
              <a:t>59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Strategy– Participants (continued)</a:t>
            </a:r>
          </a:p>
        </p:txBody>
      </p:sp>
      <p:sp>
        <p:nvSpPr>
          <p:cNvPr id="1397763" name="Rectangle 3"/>
          <p:cNvSpPr>
            <a:spLocks noChangeArrowheads="1"/>
          </p:cNvSpPr>
          <p:nvPr/>
        </p:nvSpPr>
        <p:spPr bwMode="auto">
          <a:xfrm>
            <a:off x="600075" y="4078655"/>
            <a:ext cx="7972425" cy="143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Context 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is configured with 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ConcreteStrategy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object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maintains a reference to a Strategy object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4581" name="Picture 4" descr="startegy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89038"/>
            <a:ext cx="721836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7765" name="Rectangle 5"/>
          <p:cNvSpPr>
            <a:spLocks noChangeArrowheads="1"/>
          </p:cNvSpPr>
          <p:nvPr/>
        </p:nvSpPr>
        <p:spPr bwMode="auto">
          <a:xfrm>
            <a:off x="1169988" y="1316038"/>
            <a:ext cx="1716087" cy="831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8FA71-6A6E-4FC2-9316-054987563F6F}" type="slidenum">
              <a:rPr lang="en-US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46138" y="2977662"/>
            <a:ext cx="7315200" cy="1057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Engineering Goal</a:t>
            </a:r>
            <a:r>
              <a:rPr lang="en-US" sz="4000" dirty="0" smtClean="0">
                <a:solidFill>
                  <a:srgbClr val="E31836"/>
                </a:solidFill>
              </a:rPr>
              <a:t/>
            </a:r>
            <a:br>
              <a:rPr lang="en-US" sz="4000" dirty="0" smtClean="0">
                <a:solidFill>
                  <a:srgbClr val="E31836"/>
                </a:solidFill>
              </a:rPr>
            </a:br>
            <a:endParaRPr lang="en-US" sz="4000" dirty="0" smtClean="0">
              <a:solidFill>
                <a:srgbClr val="E31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056116-7DF9-4D3B-904C-CB4F55E93C45}" type="slidenum">
              <a:rPr lang="en-US">
                <a:solidFill>
                  <a:schemeClr val="bg1"/>
                </a:solidFill>
              </a:rPr>
              <a:pPr eaLnBrk="1" hangingPunct="1"/>
              <a:t>60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Strategy - Collaborations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A </a:t>
            </a:r>
            <a:r>
              <a:rPr lang="en-US" sz="1600" b="1" dirty="0" smtClean="0">
                <a:solidFill>
                  <a:srgbClr val="0070C0"/>
                </a:solidFill>
              </a:rPr>
              <a:t>context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forwards requests from its </a:t>
            </a:r>
            <a:r>
              <a:rPr lang="en-US" sz="1600" b="1" dirty="0" smtClean="0">
                <a:solidFill>
                  <a:srgbClr val="0070C0"/>
                </a:solidFill>
              </a:rPr>
              <a:t>clients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to its </a:t>
            </a:r>
            <a:r>
              <a:rPr lang="en-US" sz="1600" b="1" dirty="0" smtClean="0">
                <a:solidFill>
                  <a:srgbClr val="0070C0"/>
                </a:solidFill>
              </a:rPr>
              <a:t>strategy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Clients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usually create and pass a </a:t>
            </a:r>
            <a:r>
              <a:rPr lang="en-US" sz="1600" dirty="0" err="1" smtClean="0"/>
              <a:t>ConcreteStrategy</a:t>
            </a:r>
            <a:r>
              <a:rPr lang="en-US" sz="1600" dirty="0" smtClean="0"/>
              <a:t> object to the </a:t>
            </a:r>
            <a:r>
              <a:rPr lang="en-US" sz="1600" b="1" dirty="0" smtClean="0">
                <a:solidFill>
                  <a:srgbClr val="0070C0"/>
                </a:solidFill>
              </a:rPr>
              <a:t>context </a:t>
            </a:r>
          </a:p>
        </p:txBody>
      </p:sp>
    </p:spTree>
    <p:extLst>
      <p:ext uri="{BB962C8B-B14F-4D97-AF65-F5344CB8AC3E}">
        <p14:creationId xmlns:p14="http://schemas.microsoft.com/office/powerpoint/2010/main" val="18323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CB3F1-844B-432F-AF24-13A64AF283B5}" type="slidenum">
              <a:rPr lang="en-US">
                <a:solidFill>
                  <a:schemeClr val="bg1"/>
                </a:solidFill>
              </a:rPr>
              <a:pPr eaLnBrk="1" hangingPunct="1"/>
              <a:t>61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Strategy– Consequences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Strategies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eliminate conditional statements </a:t>
            </a:r>
          </a:p>
          <a:p>
            <a:pPr eaLnBrk="1" hangingPunct="1"/>
            <a:endParaRPr lang="en-US" sz="16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Allows</a:t>
            </a:r>
            <a:r>
              <a:rPr lang="en-US" sz="1600" dirty="0" smtClean="0"/>
              <a:t> changing algorithms at run time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A choice of implementations </a:t>
            </a:r>
          </a:p>
          <a:p>
            <a:pPr lvl="1"/>
            <a:r>
              <a:rPr lang="en-US" sz="1600" b="1" dirty="0" smtClean="0"/>
              <a:t>Clients</a:t>
            </a:r>
            <a:r>
              <a:rPr lang="en-US" sz="1600" dirty="0" smtClean="0"/>
              <a:t> </a:t>
            </a:r>
            <a:r>
              <a:rPr lang="en-US" sz="1600" dirty="0"/>
              <a:t>can be aware of different Strategies (domain coupling)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A client must understand how Strategies differ before it can select the appropriate one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Clients might be exposed to implementation issues </a:t>
            </a:r>
          </a:p>
          <a:p>
            <a:pPr lvl="1"/>
            <a:r>
              <a:rPr lang="en-US" sz="1600" b="1" dirty="0"/>
              <a:t>Clients</a:t>
            </a:r>
            <a:r>
              <a:rPr lang="en-US" sz="1600" dirty="0"/>
              <a:t> are not aware of different Strategies (no domain coupling)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A client doesn’t understand what different Strategies are, instead is configured to use a specific </a:t>
            </a:r>
            <a:r>
              <a:rPr lang="en-US" sz="1600" dirty="0" smtClean="0"/>
              <a:t>Strategy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8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A2964-CB80-4A14-A4D2-1D42832EF4EE}" type="slidenum">
              <a:rPr lang="en-US">
                <a:solidFill>
                  <a:schemeClr val="bg1"/>
                </a:solidFill>
              </a:rPr>
              <a:pPr eaLnBrk="1" hangingPunct="1"/>
              <a:t>62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Visitor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(behavioral)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54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987B30-527B-4420-A020-9075C61A28B0}" type="slidenum">
              <a:rPr lang="en-US">
                <a:solidFill>
                  <a:schemeClr val="bg1"/>
                </a:solidFill>
              </a:rPr>
              <a:pPr eaLnBrk="1" hangingPunct="1"/>
              <a:t>63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Represent an operation to be performed on the elements of an object structure </a:t>
            </a:r>
          </a:p>
          <a:p>
            <a:pPr lvl="1" eaLnBrk="1" hangingPunct="1"/>
            <a:r>
              <a:rPr lang="en-US" sz="1600" dirty="0" smtClean="0"/>
              <a:t>Allows defining a new operation without changing the classes of the elements on which it operates </a:t>
            </a:r>
          </a:p>
        </p:txBody>
      </p:sp>
    </p:spTree>
    <p:extLst>
      <p:ext uri="{BB962C8B-B14F-4D97-AF65-F5344CB8AC3E}">
        <p14:creationId xmlns:p14="http://schemas.microsoft.com/office/powerpoint/2010/main" val="30689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DADB6-B92A-4236-A8A5-992D83296510}" type="slidenum">
              <a:rPr lang="en-US">
                <a:solidFill>
                  <a:schemeClr val="bg1"/>
                </a:solidFill>
              </a:rPr>
              <a:pPr eaLnBrk="1" hangingPunct="1"/>
              <a:t>64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 – Motivation - </a:t>
            </a:r>
            <a:r>
              <a:rPr lang="en-US" dirty="0"/>
              <a:t>AST (abstract syntax tree)</a:t>
            </a:r>
            <a:endParaRPr lang="en-US" dirty="0" smtClean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Example: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Compiler</a:t>
            </a:r>
          </a:p>
          <a:p>
            <a:pPr lvl="1"/>
            <a:r>
              <a:rPr lang="en-US" sz="1600" dirty="0" smtClean="0"/>
              <a:t>Represents programs as abstract syntax trees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Goal</a:t>
            </a:r>
          </a:p>
          <a:p>
            <a:pPr lvl="1" eaLnBrk="1" hangingPunct="1"/>
            <a:r>
              <a:rPr lang="en-US" sz="1600" dirty="0" smtClean="0"/>
              <a:t>Allow different operations to be applied on the AST nodes (e.g. type-checking, flow analysis, pretty-printing etc.)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Problem</a:t>
            </a:r>
          </a:p>
          <a:p>
            <a:pPr lvl="1" eaLnBrk="1" hangingPunct="1"/>
            <a:r>
              <a:rPr lang="en-US" sz="1600" dirty="0" smtClean="0"/>
              <a:t>Not every operation makes sense for each node type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</a:t>
            </a:r>
          </a:p>
          <a:p>
            <a:pPr lvl="1" eaLnBrk="1" hangingPunct="1"/>
            <a:r>
              <a:rPr lang="en-US" sz="1600" dirty="0" smtClean="0"/>
              <a:t>Package related operations from each class in a separate object, called a </a:t>
            </a:r>
            <a:r>
              <a:rPr lang="en-US" sz="1600" b="1" dirty="0" smtClean="0">
                <a:solidFill>
                  <a:schemeClr val="folHlink"/>
                </a:solidFill>
              </a:rPr>
              <a:t>visitor</a:t>
            </a:r>
            <a:r>
              <a:rPr lang="en-US" sz="1600" dirty="0" smtClean="0"/>
              <a:t> </a:t>
            </a:r>
          </a:p>
          <a:p>
            <a:pPr lvl="1" eaLnBrk="1" hangingPunct="1"/>
            <a:r>
              <a:rPr lang="en-US" sz="1600" dirty="0" smtClean="0"/>
              <a:t>Pass it to elements of the AST as it's traversed </a:t>
            </a:r>
          </a:p>
          <a:p>
            <a:pPr lvl="1" eaLnBrk="1" hangingPunct="1"/>
            <a:endParaRPr lang="en-US" sz="16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182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D552C-66EC-45B3-B8A3-AACD17B254A2}" type="slidenum">
              <a:rPr lang="en-US">
                <a:solidFill>
                  <a:schemeClr val="bg1"/>
                </a:solidFill>
              </a:rPr>
              <a:pPr eaLnBrk="1" hangingPunct="1"/>
              <a:t>65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 – Motivation (continued)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2294" y="1098184"/>
            <a:ext cx="4325938" cy="173672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Inflexible approach</a:t>
            </a:r>
          </a:p>
          <a:p>
            <a:pPr lvl="1" eaLnBrk="1" hangingPunct="1"/>
            <a:r>
              <a:rPr lang="en-US" sz="1600" dirty="0" smtClean="0"/>
              <a:t>Some operations don’t have sense on all the Node subclasses</a:t>
            </a:r>
          </a:p>
          <a:p>
            <a:pPr lvl="1" eaLnBrk="1" hangingPunct="1"/>
            <a:r>
              <a:rPr lang="en-US" sz="1600" dirty="0" smtClean="0"/>
              <a:t>Hard to maintain and understand </a:t>
            </a:r>
          </a:p>
        </p:txBody>
      </p:sp>
      <p:pic>
        <p:nvPicPr>
          <p:cNvPr id="100357" name="Picture 4" descr="visitor_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58888"/>
            <a:ext cx="30575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5" descr="visitor_e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741738"/>
            <a:ext cx="3708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6" descr="visitor_e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906838"/>
            <a:ext cx="4308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Line 7"/>
          <p:cNvSpPr>
            <a:spLocks noChangeShapeType="1"/>
          </p:cNvSpPr>
          <p:nvPr/>
        </p:nvSpPr>
        <p:spPr bwMode="auto">
          <a:xfrm>
            <a:off x="817563" y="3694113"/>
            <a:ext cx="750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89C459-D975-46B6-AE54-7D117D96F449}" type="slidenum">
              <a:rPr lang="en-US">
                <a:solidFill>
                  <a:schemeClr val="bg1"/>
                </a:solidFill>
              </a:rPr>
              <a:pPr eaLnBrk="1" hangingPunct="1"/>
              <a:t>66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 - Applicability</a:t>
            </a:r>
          </a:p>
        </p:txBody>
      </p:sp>
      <p:sp>
        <p:nvSpPr>
          <p:cNvPr id="1378308" name="Rectangle 4"/>
          <p:cNvSpPr>
            <a:spLocks noChangeArrowheads="1"/>
          </p:cNvSpPr>
          <p:nvPr/>
        </p:nvSpPr>
        <p:spPr bwMode="auto">
          <a:xfrm>
            <a:off x="342168" y="954209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50000"/>
              </a:spcBef>
              <a:buSzPct val="70000"/>
              <a:buFontTx/>
              <a:buBlip>
                <a:blip r:embed="rId2"/>
              </a:buBlip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Use the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Visitor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pattern when: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an object structure contains many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classes of objects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differing interfaces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and you want to perform operations on these objects that depend on their concrete classes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many distinct and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unrelated operations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need to be performed on objects in an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object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structure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… you want to avoid "polluting" their classes with these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operations</a:t>
            </a:r>
          </a:p>
          <a:p>
            <a:pPr marL="342900" lvl="1">
              <a:spcBef>
                <a:spcPct val="20000"/>
              </a:spcBef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classes defining the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object structure rarely change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but you often want to define new operations over the structure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BFAB9-4AC8-4C30-BD8E-650370CB1BD5}" type="slidenum">
              <a:rPr lang="en-US">
                <a:solidFill>
                  <a:schemeClr val="bg1"/>
                </a:solidFill>
              </a:rPr>
              <a:pPr eaLnBrk="1" hangingPunct="1"/>
              <a:t>67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Visitor - Participants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23" y="1244172"/>
            <a:ext cx="3518877" cy="4851827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Visitor (</a:t>
            </a:r>
            <a:r>
              <a:rPr lang="en-US" sz="1600" b="1" dirty="0" err="1" smtClean="0">
                <a:solidFill>
                  <a:srgbClr val="0070C0"/>
                </a:solidFill>
              </a:rPr>
              <a:t>NodeVisitor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declares a Visit operation for each class of </a:t>
            </a:r>
            <a:r>
              <a:rPr lang="en-US" sz="1600" dirty="0" err="1" smtClean="0"/>
              <a:t>ConcreteElement</a:t>
            </a:r>
            <a:r>
              <a:rPr lang="en-US" sz="1600" dirty="0" smtClean="0"/>
              <a:t>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ConcreteVisitor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TypeCheckingVisitor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implements each operation declared by Visitor </a:t>
            </a:r>
          </a:p>
        </p:txBody>
      </p:sp>
      <p:pic>
        <p:nvPicPr>
          <p:cNvPr id="102405" name="Picture 4" descr="visitor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382713"/>
            <a:ext cx="53006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9333" name="Rectangle 5"/>
          <p:cNvSpPr>
            <a:spLocks noChangeArrowheads="1"/>
          </p:cNvSpPr>
          <p:nvPr/>
        </p:nvSpPr>
        <p:spPr bwMode="auto">
          <a:xfrm>
            <a:off x="5632450" y="1343025"/>
            <a:ext cx="2228850" cy="7937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4" name="Rectangle 6"/>
          <p:cNvSpPr>
            <a:spLocks noChangeArrowheads="1"/>
          </p:cNvSpPr>
          <p:nvPr/>
        </p:nvSpPr>
        <p:spPr bwMode="auto">
          <a:xfrm>
            <a:off x="4486275" y="2436813"/>
            <a:ext cx="2227263" cy="7842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5" name="Rectangle 7"/>
          <p:cNvSpPr>
            <a:spLocks noChangeArrowheads="1"/>
          </p:cNvSpPr>
          <p:nvPr/>
        </p:nvSpPr>
        <p:spPr bwMode="auto">
          <a:xfrm>
            <a:off x="6761163" y="2443163"/>
            <a:ext cx="2227262" cy="7842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7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7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3" grpId="0" animBg="1"/>
      <p:bldP spid="1379333" grpId="1" animBg="1"/>
      <p:bldP spid="1379334" grpId="0" animBg="1"/>
      <p:bldP spid="137933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D7FC3-1710-4799-83A0-113BA8A6E2C7}" type="slidenum">
              <a:rPr lang="en-US">
                <a:solidFill>
                  <a:schemeClr val="bg1"/>
                </a:solidFill>
              </a:rPr>
              <a:pPr eaLnBrk="1" hangingPunct="1"/>
              <a:t>68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 – Participants (continued)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4125"/>
            <a:ext cx="3683000" cy="49926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Element (Node)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an Accept operation that takes a visitor as an argument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ConcreteElement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AssignmentNode,VariableRefNode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implements an Accept operation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err="1" smtClean="0">
                <a:solidFill>
                  <a:srgbClr val="0070C0"/>
                </a:solidFill>
              </a:rPr>
              <a:t>ObjectStructure</a:t>
            </a:r>
            <a:r>
              <a:rPr lang="en-US" sz="1600" b="1" dirty="0" smtClean="0">
                <a:solidFill>
                  <a:srgbClr val="0070C0"/>
                </a:solidFill>
              </a:rPr>
              <a:t> (Program)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May be a collection such as a list or a set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can enumerate its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may provide a high-level interface to allow the visitor to visit its elements  </a:t>
            </a:r>
          </a:p>
        </p:txBody>
      </p:sp>
      <p:pic>
        <p:nvPicPr>
          <p:cNvPr id="103429" name="Picture 4" descr="visitor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382713"/>
            <a:ext cx="53006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0357" name="Rectangle 5"/>
          <p:cNvSpPr>
            <a:spLocks noChangeArrowheads="1"/>
          </p:cNvSpPr>
          <p:nvPr/>
        </p:nvSpPr>
        <p:spPr bwMode="auto">
          <a:xfrm>
            <a:off x="6156325" y="3757613"/>
            <a:ext cx="1228725" cy="635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0358" name="Rectangle 6"/>
          <p:cNvSpPr>
            <a:spLocks noChangeArrowheads="1"/>
          </p:cNvSpPr>
          <p:nvPr/>
        </p:nvSpPr>
        <p:spPr bwMode="auto">
          <a:xfrm>
            <a:off x="5387975" y="4692650"/>
            <a:ext cx="1252538" cy="8080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0359" name="Rectangle 7"/>
          <p:cNvSpPr>
            <a:spLocks noChangeArrowheads="1"/>
          </p:cNvSpPr>
          <p:nvPr/>
        </p:nvSpPr>
        <p:spPr bwMode="auto">
          <a:xfrm>
            <a:off x="6821488" y="4686300"/>
            <a:ext cx="1252537" cy="8080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0360" name="Rectangle 8"/>
          <p:cNvSpPr>
            <a:spLocks noChangeArrowheads="1"/>
          </p:cNvSpPr>
          <p:nvPr/>
        </p:nvSpPr>
        <p:spPr bwMode="auto">
          <a:xfrm>
            <a:off x="4381500" y="3771900"/>
            <a:ext cx="1033463" cy="3937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8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8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8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8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8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8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8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8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8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8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8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8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8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8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57" grpId="0" animBg="1"/>
      <p:bldP spid="1380357" grpId="1" animBg="1"/>
      <p:bldP spid="1380358" grpId="0" animBg="1"/>
      <p:bldP spid="1380358" grpId="1" animBg="1"/>
      <p:bldP spid="1380359" grpId="0" animBg="1"/>
      <p:bldP spid="1380359" grpId="1" animBg="1"/>
      <p:bldP spid="138036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89C84-3C64-44A1-B38C-C7452961D7C3}" type="slidenum">
              <a:rPr lang="en-US">
                <a:solidFill>
                  <a:schemeClr val="bg1"/>
                </a:solidFill>
              </a:rPr>
              <a:pPr eaLnBrk="1" hangingPunct="1"/>
              <a:t>69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 - Collaborations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079875"/>
            <a:ext cx="7972425" cy="192234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Create a </a:t>
            </a:r>
            <a:r>
              <a:rPr lang="en-US" sz="1600" dirty="0" err="1" smtClean="0"/>
              <a:t>ConcreteVisitor</a:t>
            </a:r>
            <a:r>
              <a:rPr lang="en-US" sz="1600" dirty="0" smtClean="0"/>
              <a:t> object and </a:t>
            </a:r>
            <a:r>
              <a:rPr lang="en-US" sz="1600" b="1" dirty="0" smtClean="0">
                <a:solidFill>
                  <a:srgbClr val="0070C0"/>
                </a:solidFill>
              </a:rPr>
              <a:t>visit each element in the collection</a:t>
            </a:r>
            <a:r>
              <a:rPr lang="en-US" sz="1600" dirty="0" smtClean="0"/>
              <a:t>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Visited element </a:t>
            </a:r>
            <a:r>
              <a:rPr lang="en-US" sz="1600" b="1" dirty="0" smtClean="0">
                <a:solidFill>
                  <a:srgbClr val="0070C0"/>
                </a:solidFill>
              </a:rPr>
              <a:t>calls the Visitor operation </a:t>
            </a:r>
            <a:r>
              <a:rPr lang="en-US" sz="1600" dirty="0" smtClean="0"/>
              <a:t>that corresponds to its class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The element supplies itself as an argument to the operation to </a:t>
            </a:r>
            <a:r>
              <a:rPr lang="en-US" sz="1600" b="1" dirty="0" smtClean="0">
                <a:solidFill>
                  <a:srgbClr val="0070C0"/>
                </a:solidFill>
              </a:rPr>
              <a:t>let the visitor access its state</a:t>
            </a:r>
            <a:r>
              <a:rPr lang="en-US" sz="1600" dirty="0" smtClean="0"/>
              <a:t> (if necessary) </a:t>
            </a:r>
          </a:p>
        </p:txBody>
      </p:sp>
      <p:pic>
        <p:nvPicPr>
          <p:cNvPr id="104453" name="Picture 4" descr="visitor_s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49375"/>
            <a:ext cx="66675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1381" name="Line 5"/>
          <p:cNvSpPr>
            <a:spLocks noChangeShapeType="1"/>
          </p:cNvSpPr>
          <p:nvPr/>
        </p:nvSpPr>
        <p:spPr bwMode="auto">
          <a:xfrm>
            <a:off x="1768475" y="1852613"/>
            <a:ext cx="1169988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1382" name="Line 6"/>
          <p:cNvSpPr>
            <a:spLocks noChangeShapeType="1"/>
          </p:cNvSpPr>
          <p:nvPr/>
        </p:nvSpPr>
        <p:spPr bwMode="auto">
          <a:xfrm>
            <a:off x="3079750" y="1993900"/>
            <a:ext cx="4157663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1383" name="Line 7"/>
          <p:cNvSpPr>
            <a:spLocks noChangeShapeType="1"/>
          </p:cNvSpPr>
          <p:nvPr/>
        </p:nvSpPr>
        <p:spPr bwMode="auto">
          <a:xfrm>
            <a:off x="1774825" y="2846388"/>
            <a:ext cx="2767013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1384" name="Line 8"/>
          <p:cNvSpPr>
            <a:spLocks noChangeShapeType="1"/>
          </p:cNvSpPr>
          <p:nvPr/>
        </p:nvSpPr>
        <p:spPr bwMode="auto">
          <a:xfrm>
            <a:off x="4700588" y="2981325"/>
            <a:ext cx="2547937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1385" name="Line 9"/>
          <p:cNvSpPr>
            <a:spLocks noChangeShapeType="1"/>
          </p:cNvSpPr>
          <p:nvPr/>
        </p:nvSpPr>
        <p:spPr bwMode="auto">
          <a:xfrm flipH="1">
            <a:off x="3097213" y="2378075"/>
            <a:ext cx="4144962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1386" name="Line 10"/>
          <p:cNvSpPr>
            <a:spLocks noChangeShapeType="1"/>
          </p:cNvSpPr>
          <p:nvPr/>
        </p:nvSpPr>
        <p:spPr bwMode="auto">
          <a:xfrm flipH="1">
            <a:off x="4699000" y="3370263"/>
            <a:ext cx="2536825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8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8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8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8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8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8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8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8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8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81" grpId="0" animBg="1"/>
      <p:bldP spid="1381381" grpId="1" animBg="1"/>
      <p:bldP spid="1381382" grpId="0" animBg="1"/>
      <p:bldP spid="1381382" grpId="1" animBg="1"/>
      <p:bldP spid="1381383" grpId="0" animBg="1"/>
      <p:bldP spid="1381383" grpId="1" animBg="1"/>
      <p:bldP spid="1381384" grpId="0" animBg="1"/>
      <p:bldP spid="1381384" grpId="1" animBg="1"/>
      <p:bldP spid="1381385" grpId="0" animBg="1"/>
      <p:bldP spid="1381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9234A-5339-4FEC-AEF3-F21EEC671899}" type="slidenum">
              <a:rPr 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- Engineering Goal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Build </a:t>
            </a:r>
            <a:r>
              <a:rPr lang="en-US" sz="1600" b="1" dirty="0" smtClean="0">
                <a:solidFill>
                  <a:srgbClr val="0070C0"/>
                </a:solidFill>
              </a:rPr>
              <a:t>complex systems</a:t>
            </a:r>
          </a:p>
          <a:p>
            <a:pPr lvl="1" eaLnBrk="1" hangingPunct="1">
              <a:defRPr/>
            </a:pPr>
            <a:r>
              <a:rPr lang="en-US" sz="1600" dirty="0" smtClean="0"/>
              <a:t>A complex system is </a:t>
            </a:r>
            <a:r>
              <a:rPr lang="en-US" sz="1600" b="1" dirty="0" smtClean="0">
                <a:solidFill>
                  <a:srgbClr val="0070C0"/>
                </a:solidFill>
              </a:rPr>
              <a:t>not complicated</a:t>
            </a:r>
          </a:p>
          <a:p>
            <a:pPr lvl="1" eaLnBrk="1" hangingPunct="1">
              <a:defRPr/>
            </a:pPr>
            <a:r>
              <a:rPr lang="en-US" sz="1600" b="1" dirty="0" smtClean="0"/>
              <a:t>Differentiated</a:t>
            </a:r>
            <a:r>
              <a:rPr lang="en-US" sz="1600" dirty="0" smtClean="0"/>
              <a:t> – </a:t>
            </a:r>
            <a:r>
              <a:rPr lang="en-GB" sz="1600" dirty="0" smtClean="0"/>
              <a:t>has many distinctive parts</a:t>
            </a:r>
          </a:p>
          <a:p>
            <a:pPr lvl="1" eaLnBrk="1" hangingPunct="1">
              <a:defRPr/>
            </a:pPr>
            <a:r>
              <a:rPr lang="en-US" sz="1600" b="1" dirty="0" smtClean="0"/>
              <a:t>Integrated</a:t>
            </a:r>
            <a:r>
              <a:rPr lang="en-US" sz="1600" dirty="0" smtClean="0"/>
              <a:t> - </a:t>
            </a:r>
            <a:r>
              <a:rPr lang="en-GB" sz="1600" dirty="0" smtClean="0"/>
              <a:t>the several parts work together smoothly</a:t>
            </a:r>
          </a:p>
          <a:p>
            <a:pPr lvl="1" eaLnBrk="1" hangingPunct="1">
              <a:defRPr/>
            </a:pPr>
            <a:r>
              <a:rPr lang="en-GB" sz="1600" dirty="0" smtClean="0"/>
              <a:t>The market seems to favour systems that are complex; i.e., differentiated and integrated at the same time.</a:t>
            </a:r>
          </a:p>
          <a:p>
            <a:pPr eaLnBrk="1" hangingPunct="1">
              <a:defRPr/>
            </a:pPr>
            <a:endParaRPr lang="en-US" sz="1600" b="1" dirty="0" smtClean="0"/>
          </a:p>
          <a:p>
            <a:pPr marL="342900" lvl="1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481388"/>
            <a:ext cx="27813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E08EB-B98D-49EC-8E16-59EC94BAA665}" type="slidenum">
              <a:rPr lang="en-US">
                <a:solidFill>
                  <a:schemeClr val="bg1"/>
                </a:solidFill>
              </a:rPr>
              <a:pPr eaLnBrk="1" hangingPunct="1"/>
              <a:t>70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 – Consequences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Visitor makes adding new operations easy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Define a new operation over an object structure simply by adding a new visitor </a:t>
            </a:r>
          </a:p>
          <a:p>
            <a:pPr lvl="1" eaLnBrk="1" hangingPunct="1"/>
            <a:r>
              <a:rPr lang="en-US" sz="1600" dirty="0" smtClean="0"/>
              <a:t>Otherwise you must change each class to define a new operation </a:t>
            </a:r>
          </a:p>
          <a:p>
            <a:pPr lvl="1" eaLnBrk="1" hangingPunct="1"/>
            <a:endParaRPr lang="en-US" sz="16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Accumulating state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Visitors can accumulate state as they visit each element in the object structure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Breaking encapsulation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the pattern often forces you to provide public operations that access </a:t>
            </a:r>
            <a:r>
              <a:rPr lang="en-US" sz="1600" dirty="0" err="1" smtClean="0"/>
              <a:t>ConcreteElement’s</a:t>
            </a:r>
            <a:r>
              <a:rPr lang="en-US" sz="1600" dirty="0" smtClean="0"/>
              <a:t> internal state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Adding new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ConcreteElement</a:t>
            </a:r>
            <a:r>
              <a:rPr lang="en-US" sz="1600" b="1" i="1" dirty="0" smtClean="0">
                <a:solidFill>
                  <a:srgbClr val="0070C0"/>
                </a:solidFill>
              </a:rPr>
              <a:t> classes is hard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/>
            <a:r>
              <a:rPr lang="en-US" sz="1600" dirty="0" smtClean="0"/>
              <a:t>Each new </a:t>
            </a:r>
            <a:r>
              <a:rPr lang="en-US" sz="1600" dirty="0" err="1" smtClean="0"/>
              <a:t>ConcreteElement</a:t>
            </a:r>
            <a:r>
              <a:rPr lang="en-US" sz="1600" dirty="0" smtClean="0"/>
              <a:t> gives rise to a new abstract operation on Visitor </a:t>
            </a:r>
          </a:p>
          <a:p>
            <a:pPr lvl="1" eaLnBrk="1" hangingPunct="1"/>
            <a:r>
              <a:rPr lang="en-US" sz="1600" dirty="0" smtClean="0"/>
              <a:t>… and a corresponding implementation in every </a:t>
            </a:r>
            <a:r>
              <a:rPr lang="en-US" sz="1600" dirty="0" err="1" smtClean="0"/>
              <a:t>ConcreteVisitor</a:t>
            </a:r>
            <a:r>
              <a:rPr lang="en-US" sz="1600" dirty="0" smtClean="0"/>
              <a:t> class</a:t>
            </a:r>
          </a:p>
          <a:p>
            <a:pPr lvl="1" eaLnBrk="1" hangingPunct="1">
              <a:buFont typeface="Arial" charset="0"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621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8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8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8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8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8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8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A12C5-CD14-4F8B-A4FE-6F68E428AF03}" type="slidenum">
              <a:rPr lang="en-US">
                <a:solidFill>
                  <a:schemeClr val="bg1"/>
                </a:solidFill>
              </a:rPr>
              <a:pPr eaLnBrk="1" hangingPunct="1"/>
              <a:t>71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Visitor - Implementation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Double dispatch </a:t>
            </a:r>
            <a:r>
              <a:rPr lang="en-US" sz="1600" dirty="0" smtClean="0"/>
              <a:t>- which operation will fulfill a request ?</a:t>
            </a:r>
          </a:p>
          <a:p>
            <a:pPr lvl="1" eaLnBrk="1" hangingPunct="1"/>
            <a:r>
              <a:rPr lang="en-US" sz="1600" dirty="0" smtClean="0">
                <a:solidFill>
                  <a:schemeClr val="folHlink"/>
                </a:solidFill>
              </a:rPr>
              <a:t>Single dispatch</a:t>
            </a:r>
            <a:r>
              <a:rPr lang="en-US" sz="1600" dirty="0" smtClean="0"/>
              <a:t> criteria: </a:t>
            </a:r>
            <a:r>
              <a:rPr lang="en-US" sz="1600" i="1" dirty="0" smtClean="0"/>
              <a:t>the name of the request and the type of receiver </a:t>
            </a:r>
          </a:p>
          <a:p>
            <a:pPr lvl="1" eaLnBrk="1" hangingPunct="1"/>
            <a:r>
              <a:rPr lang="en-US" sz="1600" dirty="0" smtClean="0">
                <a:solidFill>
                  <a:schemeClr val="folHlink"/>
                </a:solidFill>
              </a:rPr>
              <a:t>Double Dispatch</a:t>
            </a:r>
            <a:r>
              <a:rPr lang="en-US" sz="1600" dirty="0" smtClean="0"/>
              <a:t> criteria: </a:t>
            </a:r>
            <a:r>
              <a:rPr lang="en-US" sz="1600" i="1" dirty="0" smtClean="0"/>
              <a:t>the name of the request and the types of </a:t>
            </a:r>
            <a:r>
              <a:rPr lang="en-US" sz="1600" i="1" dirty="0" smtClean="0">
                <a:solidFill>
                  <a:schemeClr val="folHlink"/>
                </a:solidFill>
              </a:rPr>
              <a:t>two receivers</a:t>
            </a:r>
            <a:r>
              <a:rPr lang="en-US" sz="1600" i="1" dirty="0" smtClean="0"/>
              <a:t>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Who is responsible for traversing the object structure? </a:t>
            </a:r>
          </a:p>
          <a:p>
            <a:pPr lvl="1" eaLnBrk="1" hangingPunct="1"/>
            <a:r>
              <a:rPr lang="en-US" sz="1600" dirty="0" smtClean="0"/>
              <a:t>Visitor must visit each element of the object structure </a:t>
            </a:r>
          </a:p>
          <a:p>
            <a:pPr lvl="1" eaLnBrk="1" hangingPunct="1"/>
            <a:r>
              <a:rPr lang="en-US" sz="1600" dirty="0" smtClean="0"/>
              <a:t>Responsibility for traversal in any of three places:</a:t>
            </a:r>
          </a:p>
          <a:p>
            <a:pPr lvl="2" eaLnBrk="1" hangingPunct="1"/>
            <a:r>
              <a:rPr lang="en-US" sz="1600" dirty="0" smtClean="0"/>
              <a:t>in the object structure	(e.g. Composite)</a:t>
            </a:r>
          </a:p>
          <a:p>
            <a:pPr lvl="2" eaLnBrk="1" hangingPunct="1"/>
            <a:r>
              <a:rPr lang="en-US" sz="1600" dirty="0" smtClean="0"/>
              <a:t>in the visitor – reason: implement a complex traversal, one that depends on the results of the operations on the object structure </a:t>
            </a:r>
          </a:p>
          <a:p>
            <a:pPr lvl="2" eaLnBrk="1" hangingPunct="1"/>
            <a:r>
              <a:rPr lang="en-US" sz="1600" dirty="0" smtClean="0"/>
              <a:t>in a separate iterator object </a:t>
            </a:r>
          </a:p>
          <a:p>
            <a:pPr lvl="2" eaLnBrk="1" hangingPunct="1"/>
            <a:endParaRPr lang="en-US" sz="1600" b="1" dirty="0" smtClean="0"/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010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988B-BEE3-4D86-9E89-17E40143DE79}" type="slidenum">
              <a:rPr lang="en-US">
                <a:solidFill>
                  <a:schemeClr val="bg1"/>
                </a:solidFill>
              </a:rPr>
              <a:pPr eaLnBrk="1" hangingPunct="1"/>
              <a:t>72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State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(behavioral)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1F580B-C06C-4F44-8C5E-C10444A5DB2C}" type="slidenum">
              <a:rPr lang="en-US">
                <a:solidFill>
                  <a:schemeClr val="bg1"/>
                </a:solidFill>
              </a:rPr>
              <a:pPr eaLnBrk="1" hangingPunct="1"/>
              <a:t>73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sz="16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An object-oriented state machine </a:t>
            </a:r>
          </a:p>
          <a:p>
            <a:pPr lvl="1" eaLnBrk="1" hangingPunct="1"/>
            <a:r>
              <a:rPr lang="en-US" sz="1600" dirty="0" smtClean="0"/>
              <a:t>Allow an object to alter its behavior when its internal state changes</a:t>
            </a:r>
          </a:p>
        </p:txBody>
      </p:sp>
    </p:spTree>
    <p:extLst>
      <p:ext uri="{BB962C8B-B14F-4D97-AF65-F5344CB8AC3E}">
        <p14:creationId xmlns:p14="http://schemas.microsoft.com/office/powerpoint/2010/main" val="27346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22A440-6601-4B2B-8B2E-2B315FF960D2}" type="slidenum">
              <a:rPr lang="en-US">
                <a:solidFill>
                  <a:schemeClr val="bg1"/>
                </a:solidFill>
              </a:rPr>
              <a:pPr eaLnBrk="1" hangingPunct="1"/>
              <a:t>74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- Motivation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  <a:r>
              <a:rPr lang="en-US" sz="1600" b="0" dirty="0" smtClean="0"/>
              <a:t>: TCP Connection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A </a:t>
            </a:r>
            <a:r>
              <a:rPr lang="en-US" sz="1600" b="1" dirty="0" err="1" smtClean="0">
                <a:solidFill>
                  <a:srgbClr val="0070C0"/>
                </a:solidFill>
              </a:rPr>
              <a:t>TCPConnection</a:t>
            </a:r>
            <a:r>
              <a:rPr lang="en-US" sz="1600" b="0" dirty="0" smtClean="0"/>
              <a:t> object can be in one of several different states</a:t>
            </a:r>
          </a:p>
          <a:p>
            <a:pPr lvl="1" eaLnBrk="1" hangingPunct="1"/>
            <a:r>
              <a:rPr lang="en-US" sz="1600" dirty="0" smtClean="0"/>
              <a:t>Established</a:t>
            </a:r>
          </a:p>
          <a:p>
            <a:pPr lvl="1" eaLnBrk="1" hangingPunct="1"/>
            <a:r>
              <a:rPr lang="en-US" sz="1600" dirty="0" smtClean="0"/>
              <a:t>Listening</a:t>
            </a:r>
          </a:p>
          <a:p>
            <a:pPr lvl="1" eaLnBrk="1" hangingPunct="1"/>
            <a:r>
              <a:rPr lang="en-US" sz="1600" dirty="0" smtClean="0"/>
              <a:t>Closed </a:t>
            </a:r>
          </a:p>
          <a:p>
            <a:pPr eaLnBrk="1" hangingPunct="1"/>
            <a:endParaRPr lang="en-US" sz="16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Responds</a:t>
            </a:r>
            <a:r>
              <a:rPr lang="en-US" sz="1600" b="0" dirty="0" smtClean="0"/>
              <a:t> differently to requests depending on its current state</a:t>
            </a:r>
            <a:r>
              <a:rPr lang="en-US" sz="1600" dirty="0" smtClean="0"/>
              <a:t> </a:t>
            </a:r>
            <a:endParaRPr lang="en-US" sz="1600" b="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Problem</a:t>
            </a:r>
          </a:p>
          <a:p>
            <a:pPr lvl="1" eaLnBrk="1" hangingPunct="1"/>
            <a:r>
              <a:rPr lang="en-US" sz="1600" dirty="0" smtClean="0"/>
              <a:t>Monolithic approaches include large and numerous case statements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</a:t>
            </a:r>
          </a:p>
          <a:p>
            <a:pPr lvl="1" eaLnBrk="1" hangingPunct="1"/>
            <a:r>
              <a:rPr lang="en-US" sz="1600" dirty="0" smtClean="0"/>
              <a:t>Use an abstract class called </a:t>
            </a:r>
            <a:r>
              <a:rPr lang="en-US" sz="1600" dirty="0" err="1" smtClean="0"/>
              <a:t>TCPState</a:t>
            </a:r>
            <a:r>
              <a:rPr lang="en-US" sz="1600" dirty="0" smtClean="0"/>
              <a:t> to represent the states of the network connection 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059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82B61D-28CF-4C18-91BD-C7B27EAB27C0}" type="slidenum">
              <a:rPr lang="en-US">
                <a:solidFill>
                  <a:schemeClr val="bg1"/>
                </a:solidFill>
              </a:rPr>
              <a:pPr eaLnBrk="1" hangingPunct="1"/>
              <a:t>75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– Motivation (continued)</a:t>
            </a:r>
          </a:p>
        </p:txBody>
      </p:sp>
      <p:pic>
        <p:nvPicPr>
          <p:cNvPr id="55300" name="Picture 3" descr="state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49375"/>
            <a:ext cx="8054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706E1-4E99-41EF-98C8-FC9E7A677E60}" type="slidenum">
              <a:rPr lang="en-US">
                <a:solidFill>
                  <a:schemeClr val="bg1"/>
                </a:solidFill>
              </a:rPr>
              <a:pPr eaLnBrk="1" hangingPunct="1"/>
              <a:t>76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- Applicability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424228" y="1106609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Object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behavior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depends on its state, and it must change its behavior at run-time depending on that state </a:t>
            </a:r>
          </a:p>
          <a:p>
            <a:pPr marL="342900" lvl="1"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have large, multipart conditional statements that depend on the object's state 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State pattern puts each branch of the conditional in a separate class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lvl="1"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51257A-F867-4730-9B15-84C048957304}" type="slidenum">
              <a:rPr lang="en-US">
                <a:solidFill>
                  <a:schemeClr val="bg1"/>
                </a:solidFill>
              </a:rPr>
              <a:pPr eaLnBrk="1" hangingPunct="1"/>
              <a:t>77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State - Participants</a:t>
            </a:r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266223"/>
            <a:ext cx="7972425" cy="190597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Context (</a:t>
            </a:r>
            <a:r>
              <a:rPr lang="en-US" sz="1600" b="1" dirty="0" err="1" smtClean="0">
                <a:solidFill>
                  <a:srgbClr val="0070C0"/>
                </a:solidFill>
              </a:rPr>
              <a:t>TCPConnection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the interface of interest to clients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maintains an instance of a </a:t>
            </a:r>
            <a:r>
              <a:rPr lang="en-US" sz="1600" dirty="0" err="1" smtClean="0"/>
              <a:t>ConcreteState</a:t>
            </a:r>
            <a:r>
              <a:rPr lang="en-US" sz="1600" dirty="0" smtClean="0"/>
              <a:t> subclass that defines the current state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State (</a:t>
            </a:r>
            <a:r>
              <a:rPr lang="en-US" sz="1600" b="1" dirty="0" err="1" smtClean="0">
                <a:solidFill>
                  <a:srgbClr val="0070C0"/>
                </a:solidFill>
              </a:rPr>
              <a:t>TCPState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defines an interface for encapsulating the behavior associated with a particular state of the Context</a:t>
            </a:r>
          </a:p>
        </p:txBody>
      </p:sp>
      <p:pic>
        <p:nvPicPr>
          <p:cNvPr id="57349" name="Picture 4" descr="state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93813"/>
            <a:ext cx="67516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3221" name="Rectangle 5"/>
          <p:cNvSpPr>
            <a:spLocks noChangeArrowheads="1"/>
          </p:cNvSpPr>
          <p:nvPr/>
        </p:nvSpPr>
        <p:spPr bwMode="auto">
          <a:xfrm>
            <a:off x="1122363" y="1514475"/>
            <a:ext cx="1327150" cy="8540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222" name="Rectangle 6"/>
          <p:cNvSpPr>
            <a:spLocks noChangeArrowheads="1"/>
          </p:cNvSpPr>
          <p:nvPr/>
        </p:nvSpPr>
        <p:spPr bwMode="auto">
          <a:xfrm>
            <a:off x="5984875" y="1498600"/>
            <a:ext cx="1130300" cy="8683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7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7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7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7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73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21" grpId="0" animBg="1"/>
      <p:bldP spid="1673221" grpId="1" animBg="1"/>
      <p:bldP spid="16732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18312C-4E4F-4AC5-BA9D-8E001EB74907}" type="slidenum">
              <a:rPr lang="en-US">
                <a:solidFill>
                  <a:schemeClr val="bg1"/>
                </a:solidFill>
              </a:rPr>
              <a:pPr eaLnBrk="1" hangingPunct="1"/>
              <a:t>78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– Participants (continued)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583723"/>
            <a:ext cx="7972425" cy="1137139"/>
          </a:xfrm>
          <a:noFill/>
        </p:spPr>
        <p:txBody>
          <a:bodyPr/>
          <a:lstStyle/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ConcreteState</a:t>
            </a:r>
            <a:r>
              <a:rPr lang="en-US" sz="1600" dirty="0" smtClean="0"/>
              <a:t> (</a:t>
            </a:r>
            <a:r>
              <a:rPr lang="en-US" sz="1600" dirty="0" err="1" smtClean="0"/>
              <a:t>TCPEstablished</a:t>
            </a:r>
            <a:r>
              <a:rPr lang="en-US" sz="1600" dirty="0" smtClean="0"/>
              <a:t>, </a:t>
            </a:r>
            <a:r>
              <a:rPr lang="en-US" sz="1600" dirty="0" err="1" smtClean="0"/>
              <a:t>TCPListen</a:t>
            </a:r>
            <a:r>
              <a:rPr lang="en-US" sz="1600" dirty="0" smtClean="0"/>
              <a:t>, </a:t>
            </a:r>
            <a:r>
              <a:rPr lang="en-US" sz="1600" dirty="0" err="1" smtClean="0"/>
              <a:t>TCPClosed</a:t>
            </a:r>
            <a:r>
              <a:rPr lang="en-US" sz="1600" dirty="0" smtClean="0"/>
              <a:t>) </a:t>
            </a:r>
          </a:p>
          <a:p>
            <a:pPr lvl="1" eaLnBrk="1" hangingPunct="1"/>
            <a:r>
              <a:rPr lang="en-US" sz="1600" dirty="0" smtClean="0"/>
              <a:t>each subclass implements a behavior associated with a state of the Context </a:t>
            </a:r>
          </a:p>
        </p:txBody>
      </p:sp>
      <p:pic>
        <p:nvPicPr>
          <p:cNvPr id="58373" name="Picture 4" descr="state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293813"/>
            <a:ext cx="67516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4245" name="Rectangle 5"/>
          <p:cNvSpPr>
            <a:spLocks noChangeArrowheads="1"/>
          </p:cNvSpPr>
          <p:nvPr/>
        </p:nvSpPr>
        <p:spPr bwMode="auto">
          <a:xfrm>
            <a:off x="3683000" y="3014663"/>
            <a:ext cx="1765300" cy="8540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46" name="Rectangle 6"/>
          <p:cNvSpPr>
            <a:spLocks noChangeArrowheads="1"/>
          </p:cNvSpPr>
          <p:nvPr/>
        </p:nvSpPr>
        <p:spPr bwMode="auto">
          <a:xfrm>
            <a:off x="5638800" y="3006725"/>
            <a:ext cx="1790700" cy="8651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7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7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7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7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7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4245" grpId="0" animBg="1"/>
      <p:bldP spid="1674245" grpId="1" animBg="1"/>
      <p:bldP spid="1674246" grpId="0" animBg="1"/>
      <p:bldP spid="1674246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5DDEB6-BB7D-480F-9A35-20CB7ABA29BA}" type="slidenum">
              <a:rPr lang="en-US">
                <a:solidFill>
                  <a:schemeClr val="bg1"/>
                </a:solidFill>
              </a:rPr>
              <a:pPr eaLnBrk="1" hangingPunct="1"/>
              <a:t>79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- Collaborations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Context</a:t>
            </a:r>
            <a:r>
              <a:rPr lang="en-US" sz="1600" dirty="0" smtClean="0"/>
              <a:t> delegates state-specific requests to the current </a:t>
            </a:r>
            <a:r>
              <a:rPr lang="en-US" sz="1600" dirty="0" err="1" smtClean="0"/>
              <a:t>ConcreteState</a:t>
            </a:r>
            <a:r>
              <a:rPr lang="en-US" sz="1600" dirty="0" smtClean="0"/>
              <a:t> object </a:t>
            </a:r>
          </a:p>
          <a:p>
            <a:pPr eaLnBrk="1" hangingPunct="1"/>
            <a:r>
              <a:rPr lang="en-US" sz="1600" dirty="0" smtClean="0"/>
              <a:t>A context may pass itself as an argument to the State object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Context</a:t>
            </a:r>
            <a:r>
              <a:rPr lang="en-US" sz="1600" dirty="0" smtClean="0"/>
              <a:t> is the primary interface for clients </a:t>
            </a:r>
          </a:p>
          <a:p>
            <a:pPr lvl="1" eaLnBrk="1" hangingPunct="1"/>
            <a:r>
              <a:rPr lang="en-US" sz="1600" dirty="0" smtClean="0"/>
              <a:t>Clients can configure a context with State objects </a:t>
            </a:r>
          </a:p>
          <a:p>
            <a:pPr lvl="1" eaLnBrk="1" hangingPunct="1"/>
            <a:r>
              <a:rPr lang="en-US" sz="1600" dirty="0" smtClean="0"/>
              <a:t>Once a context is configured, its clients don't have to deal with the State objects directly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Either Context or the </a:t>
            </a:r>
            <a:r>
              <a:rPr lang="en-US" sz="1600" dirty="0" err="1" smtClean="0"/>
              <a:t>ConcreteState</a:t>
            </a:r>
            <a:r>
              <a:rPr lang="en-US" sz="1600" dirty="0" smtClean="0"/>
              <a:t> subclasses can decide which state succeeds another </a:t>
            </a:r>
          </a:p>
        </p:txBody>
      </p:sp>
    </p:spTree>
    <p:extLst>
      <p:ext uri="{BB962C8B-B14F-4D97-AF65-F5344CB8AC3E}">
        <p14:creationId xmlns:p14="http://schemas.microsoft.com/office/powerpoint/2010/main" val="9955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45F39-4BB1-4921-9A6D-305E4D7EA5C9}" type="slidenum">
              <a:rPr lang="en-US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- Engineering Goal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/>
              <a:t>Complicated systems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0245" name="Picture 4" descr="http://blog.thingsdesigner.com/uploads/id/trees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912938"/>
            <a:ext cx="47418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AC2D88-E6BC-42AF-8A10-F25E222A5C44}" type="slidenum">
              <a:rPr lang="en-US">
                <a:solidFill>
                  <a:schemeClr val="bg1"/>
                </a:solidFill>
              </a:rPr>
              <a:pPr eaLnBrk="1" hangingPunct="1"/>
              <a:t>80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– Consequences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It </a:t>
            </a:r>
            <a:r>
              <a:rPr lang="en-US" sz="1600" b="1" dirty="0" smtClean="0">
                <a:solidFill>
                  <a:srgbClr val="0070C0"/>
                </a:solidFill>
              </a:rPr>
              <a:t>localizes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state-specific behavior and partitions behavior for different states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New states and transitions </a:t>
            </a:r>
            <a:r>
              <a:rPr lang="en-US" sz="1600" dirty="0" smtClean="0"/>
              <a:t>can be added easily by defining new </a:t>
            </a:r>
            <a:r>
              <a:rPr lang="en-US" sz="1600" b="1" dirty="0" smtClean="0">
                <a:solidFill>
                  <a:srgbClr val="0070C0"/>
                </a:solidFill>
              </a:rPr>
              <a:t>State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subclasses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>
                <a:solidFill>
                  <a:schemeClr val="folHlink"/>
                </a:solidFill>
              </a:rPr>
              <a:t>Increased number of classes </a:t>
            </a:r>
          </a:p>
        </p:txBody>
      </p:sp>
    </p:spTree>
    <p:extLst>
      <p:ext uri="{BB962C8B-B14F-4D97-AF65-F5344CB8AC3E}">
        <p14:creationId xmlns:p14="http://schemas.microsoft.com/office/powerpoint/2010/main" val="9194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BF43C-E8CA-4D7E-BF52-710BF92DFFA0}" type="slidenum">
              <a:rPr lang="en-US">
                <a:solidFill>
                  <a:schemeClr val="bg1"/>
                </a:solidFill>
              </a:rPr>
              <a:pPr eaLnBrk="1" hangingPunct="1"/>
              <a:t>81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- Implementation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i="1" dirty="0" smtClean="0">
                <a:solidFill>
                  <a:srgbClr val="0070C0"/>
                </a:solidFill>
              </a:rPr>
              <a:t>Who defines the state transitions?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sz="1600" b="1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sz="1600" dirty="0" smtClean="0"/>
              <a:t>The </a:t>
            </a:r>
            <a:r>
              <a:rPr lang="en-US" sz="1600" b="1" dirty="0" smtClean="0">
                <a:solidFill>
                  <a:srgbClr val="0070C0"/>
                </a:solidFill>
              </a:rPr>
              <a:t>Context </a:t>
            </a:r>
          </a:p>
          <a:p>
            <a:pPr lvl="2" eaLnBrk="1" hangingPunct="1"/>
            <a:r>
              <a:rPr lang="en-US" sz="1600" dirty="0" smtClean="0"/>
              <a:t>only if transition criteria are fixed</a:t>
            </a:r>
          </a:p>
          <a:p>
            <a:pPr lvl="2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The </a:t>
            </a:r>
            <a:r>
              <a:rPr lang="en-US" sz="1600" b="1" dirty="0" smtClean="0">
                <a:solidFill>
                  <a:srgbClr val="0070C0"/>
                </a:solidFill>
              </a:rPr>
              <a:t>State subclasses</a:t>
            </a:r>
            <a:r>
              <a:rPr lang="en-US" sz="1600" dirty="0" smtClean="0"/>
              <a:t> </a:t>
            </a:r>
          </a:p>
          <a:p>
            <a:pPr lvl="2" eaLnBrk="1" hangingPunct="1"/>
            <a:r>
              <a:rPr lang="en-US" sz="1600" dirty="0" smtClean="0"/>
              <a:t>More flexible and appropriate</a:t>
            </a:r>
          </a:p>
          <a:p>
            <a:pPr lvl="2" eaLnBrk="1" hangingPunct="1"/>
            <a:r>
              <a:rPr lang="en-US" sz="1600" dirty="0" smtClean="0"/>
              <a:t>Context must provide API to set the next state</a:t>
            </a:r>
          </a:p>
          <a:p>
            <a:pPr lvl="2" eaLnBrk="1" hangingPunct="1"/>
            <a:r>
              <a:rPr lang="en-US" sz="1600" dirty="0" smtClean="0">
                <a:solidFill>
                  <a:schemeClr val="folHlink"/>
                </a:solidFill>
              </a:rPr>
              <a:t>State subclass will have knowledge of at least one other</a:t>
            </a:r>
            <a:r>
              <a:rPr lang="en-US" sz="1600" dirty="0" smtClean="0"/>
              <a:t> </a:t>
            </a:r>
          </a:p>
          <a:p>
            <a:pPr lvl="1" eaLnBrk="1" hangingPunct="1">
              <a:buFont typeface="Arial" charset="0"/>
              <a:buNone/>
            </a:pPr>
            <a:endParaRPr lang="en-US" sz="1600" dirty="0" smtClean="0"/>
          </a:p>
          <a:p>
            <a:pPr lvl="2" eaLnBrk="1" hangingPunct="1"/>
            <a:endParaRPr lang="en-US" sz="1600" dirty="0" smtClean="0"/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04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F1441-EDB0-401A-88FE-1287E1345F13}" type="slidenum">
              <a:rPr lang="en-US">
                <a:solidFill>
                  <a:schemeClr val="bg1"/>
                </a:solidFill>
              </a:rPr>
              <a:pPr eaLnBrk="1" hangingPunct="1"/>
              <a:t>82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Template Method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behavioral)</a:t>
            </a:r>
            <a:endParaRPr lang="en-US" sz="4000" dirty="0">
              <a:solidFill>
                <a:srgbClr val="E318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59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D8497C-4919-478B-8A39-AA3738B5DE2E}" type="slidenum">
              <a:rPr lang="en-US">
                <a:solidFill>
                  <a:schemeClr val="bg1"/>
                </a:solidFill>
              </a:rPr>
              <a:pPr eaLnBrk="1" hangingPunct="1"/>
              <a:t>83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Method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Define the skeleton of an algorithm in an operation, deferring some steps to client subclasses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705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E595BF-3E4D-4620-9E3C-B2B5CDBC95BA}" type="slidenum">
              <a:rPr lang="en-US">
                <a:solidFill>
                  <a:schemeClr val="bg1"/>
                </a:solidFill>
              </a:rPr>
              <a:pPr eaLnBrk="1" hangingPunct="1"/>
              <a:t>84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Method - Motivation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  <a:r>
              <a:rPr lang="en-US" sz="1600" dirty="0" smtClean="0"/>
              <a:t>: </a:t>
            </a:r>
            <a:r>
              <a:rPr lang="en-US" sz="1600" i="1" dirty="0" smtClean="0"/>
              <a:t>Framework that provides Application and Document classes </a:t>
            </a:r>
          </a:p>
          <a:p>
            <a:pPr eaLnBrk="1" hangingPunct="1"/>
            <a:endParaRPr lang="en-US" sz="1600" i="1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Context</a:t>
            </a:r>
          </a:p>
          <a:p>
            <a:pPr lvl="1" eaLnBrk="1" hangingPunct="1"/>
            <a:r>
              <a:rPr lang="en-US" sz="1600" dirty="0" smtClean="0"/>
              <a:t>Application – responsible for opening documents stored in an external format</a:t>
            </a:r>
          </a:p>
          <a:p>
            <a:pPr lvl="1" eaLnBrk="1" hangingPunct="1"/>
            <a:r>
              <a:rPr lang="en-US" sz="1600" dirty="0" smtClean="0"/>
              <a:t> </a:t>
            </a:r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Goal</a:t>
            </a:r>
          </a:p>
          <a:p>
            <a:pPr lvl="1" eaLnBrk="1" hangingPunct="1"/>
            <a:r>
              <a:rPr lang="en-US" sz="1600" dirty="0" smtClean="0"/>
              <a:t>Reuse the “Document Open” algorithm</a:t>
            </a:r>
          </a:p>
          <a:p>
            <a:pPr lvl="1" eaLnBrk="1" hangingPunct="1"/>
            <a:r>
              <a:rPr lang="en-US" sz="1600" dirty="0" smtClean="0"/>
              <a:t>Let different Application subclasses “customize” this algorithm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Solution</a:t>
            </a:r>
          </a:p>
          <a:p>
            <a:pPr lvl="1" eaLnBrk="1" hangingPunct="1"/>
            <a:r>
              <a:rPr lang="en-US" sz="1600" dirty="0" smtClean="0"/>
              <a:t>Implement the algorithm function in terms of virtual functions (customization points) 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47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8B3C1-7B2D-4325-99F5-80776E11F1B0}" type="slidenum">
              <a:rPr lang="en-US">
                <a:solidFill>
                  <a:schemeClr val="bg1"/>
                </a:solidFill>
              </a:rPr>
              <a:pPr eaLnBrk="1" hangingPunct="1"/>
              <a:t>85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Method – Motivation (continued)</a:t>
            </a:r>
          </a:p>
        </p:txBody>
      </p:sp>
      <p:pic>
        <p:nvPicPr>
          <p:cNvPr id="65540" name="Picture 3" descr="templ_met_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7" y="945051"/>
            <a:ext cx="67278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 descr="templ_met_e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7" y="3955317"/>
            <a:ext cx="5124906" cy="27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D9E78-15BB-4EF1-B295-5CD532FEEB62}" type="slidenum">
              <a:rPr lang="en-US">
                <a:solidFill>
                  <a:schemeClr val="bg1"/>
                </a:solidFill>
              </a:rPr>
              <a:pPr eaLnBrk="1" hangingPunct="1"/>
              <a:t>86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Method - Applicability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24229" y="1118333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SzPct val="70000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the Template Method pattern: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to implement the invariant parts of an algorithm once and leave it up to subclasses to implement the behavior that can vary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286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to control subclasses extensions (permit extensions only at certain points)</a:t>
            </a:r>
          </a:p>
          <a:p>
            <a:pPr marL="971550" lvl="2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8915D6-5A96-4948-BAF1-BC7ACD28BAA7}" type="slidenum">
              <a:rPr lang="en-US">
                <a:solidFill>
                  <a:schemeClr val="bg1"/>
                </a:solidFill>
              </a:rPr>
              <a:pPr eaLnBrk="1" hangingPunct="1"/>
              <a:t>87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2388"/>
            <a:ext cx="7797800" cy="636587"/>
          </a:xfrm>
        </p:spPr>
        <p:txBody>
          <a:bodyPr/>
          <a:lstStyle/>
          <a:p>
            <a:pPr eaLnBrk="1" hangingPunct="1"/>
            <a:r>
              <a:rPr lang="en-US" smtClean="0"/>
              <a:t>Template Method - Participants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860" y="4125547"/>
            <a:ext cx="7972425" cy="1642207"/>
          </a:xfrm>
        </p:spPr>
        <p:txBody>
          <a:bodyPr/>
          <a:lstStyle/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AbstractClass</a:t>
            </a:r>
            <a:r>
              <a:rPr lang="en-US" sz="1600" b="1" dirty="0" smtClean="0">
                <a:solidFill>
                  <a:srgbClr val="0070C0"/>
                </a:solidFill>
              </a:rPr>
              <a:t> (Application) </a:t>
            </a:r>
          </a:p>
          <a:p>
            <a:pPr lvl="1" eaLnBrk="1" hangingPunct="1"/>
            <a:r>
              <a:rPr lang="en-US" sz="1600" dirty="0" smtClean="0"/>
              <a:t>defines the </a:t>
            </a:r>
            <a:r>
              <a:rPr lang="en-US" sz="1600" b="1" dirty="0" smtClean="0"/>
              <a:t>primitive operations</a:t>
            </a:r>
            <a:r>
              <a:rPr lang="en-US" sz="1600" dirty="0" smtClean="0"/>
              <a:t> </a:t>
            </a:r>
          </a:p>
          <a:p>
            <a:pPr lvl="1" eaLnBrk="1" hangingPunct="1"/>
            <a:r>
              <a:rPr lang="en-US" sz="1600" dirty="0" smtClean="0"/>
              <a:t>implements a template method defining the skeleton of an algorithm </a:t>
            </a: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ConcreteClass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MyApplication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implements the primitive operations to carry out subclass-specific steps of the algorithm </a:t>
            </a:r>
          </a:p>
        </p:txBody>
      </p:sp>
      <p:pic>
        <p:nvPicPr>
          <p:cNvPr id="67589" name="Picture 4" descr="templ_met_e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290638"/>
            <a:ext cx="51339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9573" name="Rectangle 5"/>
          <p:cNvSpPr>
            <a:spLocks noChangeArrowheads="1"/>
          </p:cNvSpPr>
          <p:nvPr/>
        </p:nvSpPr>
        <p:spPr bwMode="auto">
          <a:xfrm>
            <a:off x="1820863" y="1349375"/>
            <a:ext cx="1808162" cy="10810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574" name="Rectangle 6"/>
          <p:cNvSpPr>
            <a:spLocks noChangeArrowheads="1"/>
          </p:cNvSpPr>
          <p:nvPr/>
        </p:nvSpPr>
        <p:spPr bwMode="auto">
          <a:xfrm>
            <a:off x="1820863" y="2925763"/>
            <a:ext cx="1804987" cy="8921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8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8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8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3" grpId="0" animBg="1"/>
      <p:bldP spid="1389573" grpId="1" animBg="1"/>
      <p:bldP spid="138957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1F8F96-C605-4D09-9610-238BC63CF669}" type="slidenum">
              <a:rPr lang="en-US">
                <a:solidFill>
                  <a:schemeClr val="bg1"/>
                </a:solidFill>
              </a:rPr>
              <a:pPr eaLnBrk="1" hangingPunct="1"/>
              <a:t>88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Method - Collaborations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sz="16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ConcreteClass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relies on </a:t>
            </a:r>
            <a:r>
              <a:rPr lang="en-US" sz="1600" b="1" dirty="0" err="1" smtClean="0">
                <a:solidFill>
                  <a:srgbClr val="0070C0"/>
                </a:solidFill>
              </a:rPr>
              <a:t>AbstractClass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to implement the invariant steps of the algorithm </a:t>
            </a:r>
          </a:p>
        </p:txBody>
      </p:sp>
    </p:spTree>
    <p:extLst>
      <p:ext uri="{BB962C8B-B14F-4D97-AF65-F5344CB8AC3E}">
        <p14:creationId xmlns:p14="http://schemas.microsoft.com/office/powerpoint/2010/main" val="40837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B22404-0C05-4F4E-84C9-2959B31822B3}" type="slidenum">
              <a:rPr lang="en-US">
                <a:solidFill>
                  <a:schemeClr val="bg1"/>
                </a:solidFill>
              </a:rPr>
              <a:pPr eaLnBrk="1" hangingPunct="1"/>
              <a:t>89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Method – Consequences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Leads to inversion of control</a:t>
            </a:r>
            <a:r>
              <a:rPr lang="en-US" sz="1600" b="0" dirty="0" smtClean="0"/>
              <a:t> (“Hollywood principle": don't call us, we'll call you)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/>
              <a:t>Promotes </a:t>
            </a:r>
            <a:r>
              <a:rPr lang="en-US" sz="1600" b="1" dirty="0" smtClean="0">
                <a:solidFill>
                  <a:srgbClr val="0070C0"/>
                </a:solidFill>
              </a:rPr>
              <a:t>code reuse</a:t>
            </a:r>
          </a:p>
          <a:p>
            <a:pPr eaLnBrk="1" hangingPunct="1"/>
            <a:endParaRPr lang="en-US" sz="1600" b="0" dirty="0" smtClean="0"/>
          </a:p>
          <a:p>
            <a:pPr eaLnBrk="1" hangingPunct="1"/>
            <a:r>
              <a:rPr lang="en-US" sz="1600" b="0" dirty="0" smtClean="0">
                <a:solidFill>
                  <a:schemeClr val="folHlink"/>
                </a:solidFill>
              </a:rPr>
              <a:t>Must subclass to specialize behavior</a:t>
            </a:r>
            <a:endParaRPr lang="en-US" sz="1600" dirty="0" smtClean="0">
              <a:solidFill>
                <a:schemeClr val="folHlink"/>
              </a:solidFill>
            </a:endParaRPr>
          </a:p>
          <a:p>
            <a:pPr lvl="1"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691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B7065D-ABBB-4A3A-9D1A-DFFE00ACA107}" type="slidenum">
              <a:rPr lang="en-US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- Engineering Goal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165225"/>
            <a:ext cx="8250238" cy="523557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Raw “materials”</a:t>
            </a:r>
            <a:r>
              <a:rPr lang="en-US" sz="1600" dirty="0" smtClean="0"/>
              <a:t>: </a:t>
            </a:r>
            <a:r>
              <a:rPr lang="en-US" sz="1600" b="0" dirty="0" smtClean="0"/>
              <a:t>materials we can use in order to build such systems</a:t>
            </a:r>
          </a:p>
          <a:p>
            <a:pPr lvl="1" eaLnBrk="1" hangingPunct="1"/>
            <a:r>
              <a:rPr lang="en-US" sz="1600" dirty="0" smtClean="0"/>
              <a:t>Data</a:t>
            </a:r>
          </a:p>
          <a:p>
            <a:pPr lvl="1" eaLnBrk="1" hangingPunct="1"/>
            <a:r>
              <a:rPr lang="en-US" sz="1600" dirty="0" smtClean="0"/>
              <a:t>Logic</a:t>
            </a:r>
          </a:p>
          <a:p>
            <a:pPr lvl="1" eaLnBrk="1" hangingPunct="1"/>
            <a:r>
              <a:rPr lang="en-US" sz="1600" dirty="0" smtClean="0"/>
              <a:t>Time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The “glue”</a:t>
            </a:r>
          </a:p>
          <a:p>
            <a:pPr lvl="1" eaLnBrk="1" hangingPunct="1"/>
            <a:r>
              <a:rPr lang="en-US" sz="1600" dirty="0" smtClean="0"/>
              <a:t>Coupling (static, dynamic, domain)</a:t>
            </a:r>
          </a:p>
          <a:p>
            <a:pPr lvl="1" eaLnBrk="1" hangingPunct="1"/>
            <a:endParaRPr lang="en-US" sz="1600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/>
              <a:t>Examples of coupling</a:t>
            </a:r>
          </a:p>
          <a:p>
            <a:pPr lvl="1" eaLnBrk="1" hangingPunct="1"/>
            <a:r>
              <a:rPr lang="en-US" sz="1600" i="1" dirty="0" smtClean="0"/>
              <a:t>Logic-Data-Time</a:t>
            </a:r>
            <a:r>
              <a:rPr lang="en-US" sz="1600" dirty="0" smtClean="0"/>
              <a:t> :</a:t>
            </a:r>
            <a:r>
              <a:rPr lang="en-US" sz="1600" i="1" dirty="0" smtClean="0"/>
              <a:t> </a:t>
            </a:r>
            <a:r>
              <a:rPr lang="en-US" sz="1600" dirty="0" smtClean="0"/>
              <a:t>structured programming</a:t>
            </a:r>
          </a:p>
          <a:p>
            <a:pPr lvl="1" eaLnBrk="1" hangingPunct="1"/>
            <a:r>
              <a:rPr lang="en-US" sz="1600" i="1" dirty="0" smtClean="0"/>
              <a:t>(Logic-Data)</a:t>
            </a:r>
            <a:r>
              <a:rPr lang="en-US" sz="1600" i="1" baseline="-25000" dirty="0" smtClean="0"/>
              <a:t>N </a:t>
            </a:r>
            <a:r>
              <a:rPr lang="en-US" sz="1600" i="1" dirty="0" smtClean="0"/>
              <a:t>–Time: </a:t>
            </a:r>
            <a:r>
              <a:rPr lang="en-US" sz="1600" dirty="0" smtClean="0"/>
              <a:t>single threaded OOP</a:t>
            </a:r>
          </a:p>
          <a:p>
            <a:pPr lvl="1" eaLnBrk="1" hangingPunct="1"/>
            <a:r>
              <a:rPr lang="en-US" sz="1600" i="1" dirty="0" smtClean="0"/>
              <a:t>((Logic-Data)</a:t>
            </a:r>
            <a:r>
              <a:rPr lang="en-US" sz="1600" i="1" baseline="-25000" dirty="0" smtClean="0"/>
              <a:t>N </a:t>
            </a:r>
            <a:r>
              <a:rPr lang="en-US" sz="1600" i="1" dirty="0" smtClean="0"/>
              <a:t>–Time)</a:t>
            </a:r>
            <a:r>
              <a:rPr lang="en-US" sz="1600" i="1" baseline="-25000" dirty="0" smtClean="0"/>
              <a:t>M</a:t>
            </a:r>
            <a:r>
              <a:rPr lang="en-US" sz="1600" i="1" dirty="0" smtClean="0"/>
              <a:t> </a:t>
            </a:r>
            <a:r>
              <a:rPr lang="en-US" sz="1600" dirty="0" smtClean="0"/>
              <a:t>: multi threading OOP</a:t>
            </a:r>
          </a:p>
        </p:txBody>
      </p:sp>
    </p:spTree>
    <p:extLst>
      <p:ext uri="{BB962C8B-B14F-4D97-AF65-F5344CB8AC3E}">
        <p14:creationId xmlns:p14="http://schemas.microsoft.com/office/powerpoint/2010/main" val="33533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– VIII Century Technological Invention</a:t>
            </a:r>
            <a:endParaRPr lang="en-US" dirty="0"/>
          </a:p>
        </p:txBody>
      </p:sp>
      <p:pic>
        <p:nvPicPr>
          <p:cNvPr id="1026" name="Picture 2" descr="http://fc05.deviantart.net/fs70/f/2011/175/6/5/drawing__horse_with_rider_by_ennete-d3jtvq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90" y="968008"/>
            <a:ext cx="3810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CABFF1-96A8-49AA-94B1-04F1C4681654}" type="slidenum">
              <a:rPr lang="en-US">
                <a:solidFill>
                  <a:schemeClr val="bg1"/>
                </a:solidFill>
              </a:rPr>
              <a:pPr eaLnBrk="1" hangingPunct="1"/>
              <a:t>91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846138" y="3014663"/>
            <a:ext cx="7315200" cy="1020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Decorator</a:t>
            </a:r>
            <a:b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E31836"/>
                </a:solidFill>
                <a:latin typeface="Arial" pitchFamily="34" charset="0"/>
                <a:cs typeface="Arial" pitchFamily="34" charset="0"/>
              </a:rPr>
              <a:t>(structural)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13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5DA9EA-8437-43F7-870C-279FED6147B1}" type="slidenum">
              <a:rPr lang="en-US">
                <a:solidFill>
                  <a:schemeClr val="bg1"/>
                </a:solidFill>
              </a:rPr>
              <a:pPr eaLnBrk="1" hangingPunct="1"/>
              <a:t>92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Intent</a:t>
            </a:r>
          </a:p>
          <a:p>
            <a:pPr lvl="1" eaLnBrk="1" hangingPunct="1"/>
            <a:r>
              <a:rPr lang="en-US" sz="1600" dirty="0" smtClean="0"/>
              <a:t>Attach additional responsibilities to an object dynamically </a:t>
            </a:r>
          </a:p>
          <a:p>
            <a:pPr lvl="1" eaLnBrk="1" hangingPunct="1"/>
            <a:r>
              <a:rPr lang="en-US" sz="1600" dirty="0" smtClean="0"/>
              <a:t>Decorators provide a flexible alternative to </a:t>
            </a:r>
            <a:r>
              <a:rPr lang="en-US" sz="1600" dirty="0" err="1" smtClean="0"/>
              <a:t>subclassing</a:t>
            </a:r>
            <a:r>
              <a:rPr lang="en-US" sz="1600" dirty="0" smtClean="0"/>
              <a:t> for extending functionality </a:t>
            </a:r>
          </a:p>
          <a:p>
            <a:pPr lvl="1" eaLnBrk="1" hangingPunct="1"/>
            <a:r>
              <a:rPr lang="en-US" sz="1600" dirty="0" smtClean="0"/>
              <a:t>Add responsibilities to individual objects, not to an entire class</a:t>
            </a:r>
          </a:p>
          <a:p>
            <a:pPr lvl="1" eaLnBrk="1" hangingPunct="1"/>
            <a:r>
              <a:rPr lang="en-US" sz="1600" dirty="0" smtClean="0"/>
              <a:t>Wrapping a gift, putting it in a box, and wrapping the box </a:t>
            </a:r>
          </a:p>
          <a:p>
            <a:pPr lvl="1" eaLnBrk="1" hangingPunct="1">
              <a:buFont typeface="Arial" charset="0"/>
              <a:buNone/>
            </a:pP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Known As</a:t>
            </a:r>
          </a:p>
          <a:p>
            <a:pPr lvl="1" eaLnBrk="1" hangingPunct="1"/>
            <a:r>
              <a:rPr lang="en-US" sz="1600" dirty="0" smtClean="0"/>
              <a:t>Wrapper </a:t>
            </a:r>
          </a:p>
        </p:txBody>
      </p:sp>
    </p:spTree>
    <p:extLst>
      <p:ext uri="{BB962C8B-B14F-4D97-AF65-F5344CB8AC3E}">
        <p14:creationId xmlns:p14="http://schemas.microsoft.com/office/powerpoint/2010/main" val="1497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0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3C717-78C1-47B9-99AB-8E5A7C97DB1A}" type="slidenum">
              <a:rPr lang="en-US">
                <a:solidFill>
                  <a:schemeClr val="bg1"/>
                </a:solidFill>
              </a:rPr>
              <a:pPr eaLnBrk="1" hangingPunct="1"/>
              <a:t>93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- Motivation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001102"/>
            <a:ext cx="7972425" cy="1209675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Example</a:t>
            </a:r>
            <a:r>
              <a:rPr lang="en-US" sz="1600" dirty="0" smtClean="0"/>
              <a:t>: A graphical user interface toolkit </a:t>
            </a:r>
          </a:p>
          <a:p>
            <a:pPr lvl="1" eaLnBrk="1" hangingPunct="1"/>
            <a:r>
              <a:rPr lang="en-US" sz="1600" dirty="0" smtClean="0"/>
              <a:t>should let you add properties like borders or behaviors like scrolling to any user interface component 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pic>
        <p:nvPicPr>
          <p:cNvPr id="72709" name="Picture 4" descr="decorator_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340463"/>
            <a:ext cx="58197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506413" y="5121275"/>
            <a:ext cx="8023225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One way to add responsibilities is with inheritance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A more flexible approach is to enclose the component in another object that adds new properties</a:t>
            </a:r>
          </a:p>
        </p:txBody>
      </p:sp>
    </p:spTree>
    <p:extLst>
      <p:ext uri="{BB962C8B-B14F-4D97-AF65-F5344CB8AC3E}">
        <p14:creationId xmlns:p14="http://schemas.microsoft.com/office/powerpoint/2010/main" val="25259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24BF77-32C5-43AF-A7D0-388C0C4D06FA}" type="slidenum">
              <a:rPr lang="en-US">
                <a:solidFill>
                  <a:schemeClr val="bg1"/>
                </a:solidFill>
              </a:rPr>
              <a:pPr eaLnBrk="1" hangingPunct="1"/>
              <a:t>94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– Motivation (continued)</a:t>
            </a:r>
          </a:p>
        </p:txBody>
      </p:sp>
      <p:pic>
        <p:nvPicPr>
          <p:cNvPr id="73732" name="Picture 3" descr="decorator_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479550"/>
            <a:ext cx="75168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52F13-8245-403A-B023-973F076360FE}" type="slidenum">
              <a:rPr lang="en-US">
                <a:solidFill>
                  <a:schemeClr val="bg1"/>
                </a:solidFill>
              </a:rPr>
              <a:pPr eaLnBrk="1" hangingPunct="1"/>
              <a:t>95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- Applicability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404932" name="Rectangle 4"/>
          <p:cNvSpPr>
            <a:spLocks noChangeArrowheads="1"/>
          </p:cNvSpPr>
          <p:nvPr/>
        </p:nvSpPr>
        <p:spPr bwMode="auto">
          <a:xfrm>
            <a:off x="553183" y="1165225"/>
            <a:ext cx="797242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SzPct val="70000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Decorator pattern when:</a:t>
            </a: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want to add responsibilities to individual objects dynamically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Responsibilities can be withdrawn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86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Extension by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subclassing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is impractical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71500" lvl="1" indent="-228600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F9FCA-0517-438A-B2BD-F98C035C23B6}" type="slidenum">
              <a:rPr lang="en-US">
                <a:solidFill>
                  <a:schemeClr val="bg1"/>
                </a:solidFill>
              </a:rPr>
              <a:pPr eaLnBrk="1" hangingPunct="1"/>
              <a:t>96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0"/>
            <a:ext cx="7797800" cy="636587"/>
          </a:xfrm>
        </p:spPr>
        <p:txBody>
          <a:bodyPr/>
          <a:lstStyle/>
          <a:p>
            <a:pPr eaLnBrk="1" hangingPunct="1"/>
            <a:r>
              <a:rPr lang="en-US" dirty="0" smtClean="0"/>
              <a:t>Decorator - Participants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7" y="4008315"/>
            <a:ext cx="7972425" cy="1771161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Component (</a:t>
            </a:r>
            <a:r>
              <a:rPr lang="en-US" sz="1600" b="1" dirty="0" err="1" smtClean="0">
                <a:solidFill>
                  <a:srgbClr val="0070C0"/>
                </a:solidFill>
              </a:rPr>
              <a:t>VisualComponent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defines the interface for objects that can have responsibilities added to them dynamically </a:t>
            </a: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ConcreteComponent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TextView</a:t>
            </a:r>
            <a:r>
              <a:rPr lang="en-US" sz="1600" b="1" dirty="0" smtClean="0">
                <a:solidFill>
                  <a:srgbClr val="0070C0"/>
                </a:solidFill>
              </a:rPr>
              <a:t>)  </a:t>
            </a:r>
          </a:p>
          <a:p>
            <a:pPr lvl="1" eaLnBrk="1" hangingPunct="1"/>
            <a:r>
              <a:rPr lang="en-US" sz="1600" dirty="0" smtClean="0"/>
              <a:t>defines an object to which additional responsibilities can be attached </a:t>
            </a:r>
          </a:p>
        </p:txBody>
      </p:sp>
      <p:pic>
        <p:nvPicPr>
          <p:cNvPr id="75781" name="Picture 4" descr="decorator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31888"/>
            <a:ext cx="6143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5957" name="Rectangle 5"/>
          <p:cNvSpPr>
            <a:spLocks noChangeArrowheads="1"/>
          </p:cNvSpPr>
          <p:nvPr/>
        </p:nvSpPr>
        <p:spPr bwMode="auto">
          <a:xfrm>
            <a:off x="1511300" y="2036763"/>
            <a:ext cx="1363663" cy="62388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58" name="Rectangle 6"/>
          <p:cNvSpPr>
            <a:spLocks noChangeArrowheads="1"/>
          </p:cNvSpPr>
          <p:nvPr/>
        </p:nvSpPr>
        <p:spPr bwMode="auto">
          <a:xfrm>
            <a:off x="2473325" y="1146175"/>
            <a:ext cx="1252538" cy="6254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0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0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0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57" grpId="0" animBg="1"/>
      <p:bldP spid="1405958" grpId="0" animBg="1"/>
      <p:bldP spid="1405958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6A9C9-E827-434B-91AC-F40BE9CACA43}" type="slidenum">
              <a:rPr lang="en-US">
                <a:solidFill>
                  <a:schemeClr val="bg1"/>
                </a:solidFill>
              </a:rPr>
              <a:pPr eaLnBrk="1" hangingPunct="1"/>
              <a:t>97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– Participants (continued)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7" y="4031761"/>
            <a:ext cx="7972425" cy="1536701"/>
          </a:xfrm>
          <a:noFill/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Decorator</a:t>
            </a:r>
          </a:p>
          <a:p>
            <a:pPr lvl="1" eaLnBrk="1" hangingPunct="1"/>
            <a:r>
              <a:rPr lang="en-US" sz="1600" dirty="0" smtClean="0"/>
              <a:t>maintains a reference to a Component object and defines an interface that conforms to Component's interface  </a:t>
            </a:r>
          </a:p>
          <a:p>
            <a:pPr eaLnBrk="1" hangingPunct="1"/>
            <a:r>
              <a:rPr lang="en-US" sz="1600" b="1" dirty="0" err="1" smtClean="0">
                <a:solidFill>
                  <a:srgbClr val="0070C0"/>
                </a:solidFill>
              </a:rPr>
              <a:t>ConcreteDecorator</a:t>
            </a:r>
            <a:r>
              <a:rPr lang="en-US" sz="16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</a:rPr>
              <a:t>BorderDecorator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ScrollDecorator</a:t>
            </a:r>
            <a:r>
              <a:rPr lang="en-US" sz="1600" b="1" dirty="0" smtClean="0">
                <a:solidFill>
                  <a:srgbClr val="0070C0"/>
                </a:solidFill>
              </a:rPr>
              <a:t>) </a:t>
            </a:r>
          </a:p>
          <a:p>
            <a:pPr lvl="1" eaLnBrk="1" hangingPunct="1"/>
            <a:r>
              <a:rPr lang="en-US" sz="1600" dirty="0" smtClean="0"/>
              <a:t>adds responsibilities to the component </a:t>
            </a:r>
          </a:p>
        </p:txBody>
      </p:sp>
      <p:pic>
        <p:nvPicPr>
          <p:cNvPr id="76805" name="Picture 4" descr="decorator_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31888"/>
            <a:ext cx="6143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4160838" y="2932113"/>
            <a:ext cx="1389062" cy="7715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2" name="Rectangle 6"/>
          <p:cNvSpPr>
            <a:spLocks noChangeArrowheads="1"/>
          </p:cNvSpPr>
          <p:nvPr/>
        </p:nvSpPr>
        <p:spPr bwMode="auto">
          <a:xfrm>
            <a:off x="2241550" y="2927350"/>
            <a:ext cx="1412875" cy="8794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/>
        </p:nvSpPr>
        <p:spPr bwMode="auto">
          <a:xfrm>
            <a:off x="3387725" y="2036763"/>
            <a:ext cx="947738" cy="6254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0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0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81" grpId="0" animBg="1"/>
      <p:bldP spid="1406982" grpId="0" animBg="1"/>
      <p:bldP spid="1406983" grpId="0" animBg="1"/>
      <p:bldP spid="140698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1381D9-F0CE-4534-A0ED-F45E10472E86}" type="slidenum">
              <a:rPr lang="en-US">
                <a:solidFill>
                  <a:schemeClr val="bg1"/>
                </a:solidFill>
              </a:rPr>
              <a:pPr eaLnBrk="1" hangingPunct="1"/>
              <a:t>98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- Collaborations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Decorator </a:t>
            </a:r>
            <a:r>
              <a:rPr lang="en-US" sz="1600" b="1" dirty="0" smtClean="0">
                <a:solidFill>
                  <a:srgbClr val="0070C0"/>
                </a:solidFill>
              </a:rPr>
              <a:t>forwards requests </a:t>
            </a:r>
            <a:r>
              <a:rPr lang="en-US" sz="1600" dirty="0" smtClean="0"/>
              <a:t>to its Component object 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May optionally perform </a:t>
            </a:r>
            <a:r>
              <a:rPr lang="en-US" sz="1600" b="1" dirty="0" smtClean="0">
                <a:solidFill>
                  <a:srgbClr val="0070C0"/>
                </a:solidFill>
              </a:rPr>
              <a:t>additional operations</a:t>
            </a:r>
            <a:r>
              <a:rPr lang="en-US" sz="1600" dirty="0" smtClean="0"/>
              <a:t> before and after forwarding the request </a:t>
            </a:r>
          </a:p>
        </p:txBody>
      </p:sp>
    </p:spTree>
    <p:extLst>
      <p:ext uri="{BB962C8B-B14F-4D97-AF65-F5344CB8AC3E}">
        <p14:creationId xmlns:p14="http://schemas.microsoft.com/office/powerpoint/2010/main" val="19517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7963"/>
            <a:ext cx="533400" cy="3524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91D90D-D8B7-4970-BF85-BEEE5ABD02E4}" type="slidenum">
              <a:rPr lang="en-US">
                <a:solidFill>
                  <a:schemeClr val="bg1"/>
                </a:solidFill>
              </a:rPr>
              <a:pPr eaLnBrk="1" hangingPunct="1"/>
              <a:t>99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Decorator – Consequences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70C0"/>
                </a:solidFill>
              </a:rPr>
              <a:t>More flexibility than static inheritance </a:t>
            </a:r>
          </a:p>
          <a:p>
            <a:pPr lvl="1" eaLnBrk="1" hangingPunct="1"/>
            <a:r>
              <a:rPr lang="en-US" sz="1600" dirty="0" smtClean="0"/>
              <a:t>With decorators, responsibilities can be added and removed at run-time</a:t>
            </a:r>
          </a:p>
          <a:p>
            <a:pPr lvl="1" eaLnBrk="1" hangingPunct="1"/>
            <a:r>
              <a:rPr lang="en-US" sz="1600" dirty="0" smtClean="0"/>
              <a:t>Inheritance requires creating a new class for each additional responsibility (e.g., </a:t>
            </a:r>
            <a:r>
              <a:rPr lang="en-US" sz="1600" dirty="0" err="1" smtClean="0"/>
              <a:t>BorderedScrollableTextView</a:t>
            </a:r>
            <a:r>
              <a:rPr lang="en-US" sz="1600" dirty="0" smtClean="0"/>
              <a:t>, </a:t>
            </a:r>
            <a:r>
              <a:rPr lang="en-US" sz="1600" dirty="0" err="1" smtClean="0"/>
              <a:t>BorderedTextView</a:t>
            </a:r>
            <a:r>
              <a:rPr lang="en-US" sz="1600" dirty="0" smtClean="0"/>
              <a:t>)</a:t>
            </a:r>
          </a:p>
          <a:p>
            <a:pPr lvl="1" eaLnBrk="1" hangingPunct="1"/>
            <a:r>
              <a:rPr lang="en-US" sz="1600" dirty="0" smtClean="0"/>
              <a:t>Decorators also make it easy to add a property twice (e.g. double border)  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/>
            <a:r>
              <a:rPr lang="en-US" sz="1600" b="1" dirty="0" smtClean="0">
                <a:solidFill>
                  <a:schemeClr val="folHlink"/>
                </a:solidFill>
              </a:rPr>
              <a:t>Lots of little objects</a:t>
            </a:r>
            <a:r>
              <a:rPr lang="en-US" sz="1600" b="1" dirty="0" smtClean="0"/>
              <a:t> </a:t>
            </a:r>
            <a:endParaRPr lang="en-US" sz="1600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sz="1600" dirty="0" smtClean="0"/>
              <a:t>Lots of little objects that all look alike </a:t>
            </a:r>
          </a:p>
          <a:p>
            <a:pPr lvl="1" eaLnBrk="1" hangingPunct="1"/>
            <a:r>
              <a:rPr lang="en-US" sz="1600" dirty="0" smtClean="0"/>
              <a:t>Can be hard to learn and debug </a:t>
            </a:r>
          </a:p>
        </p:txBody>
      </p:sp>
    </p:spTree>
    <p:extLst>
      <p:ext uri="{BB962C8B-B14F-4D97-AF65-F5344CB8AC3E}">
        <p14:creationId xmlns:p14="http://schemas.microsoft.com/office/powerpoint/2010/main" val="2920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xia_2007_Template">
  <a:themeElements>
    <a:clrScheme name="Ixia_2007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E31836"/>
      </a:accent2>
      <a:accent3>
        <a:srgbClr val="FFFFFF"/>
      </a:accent3>
      <a:accent4>
        <a:srgbClr val="000000"/>
      </a:accent4>
      <a:accent5>
        <a:srgbClr val="EBEBEB"/>
      </a:accent5>
      <a:accent6>
        <a:srgbClr val="CE1530"/>
      </a:accent6>
      <a:hlink>
        <a:srgbClr val="AFC00C"/>
      </a:hlink>
      <a:folHlink>
        <a:srgbClr val="CC0000"/>
      </a:folHlink>
    </a:clrScheme>
    <a:fontScheme name="Ixia_2007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xia_2007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E3183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CE1530"/>
        </a:accent6>
        <a:hlink>
          <a:srgbClr val="0066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E3183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CE1530"/>
        </a:accent6>
        <a:hlink>
          <a:srgbClr val="AFC00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xia_2007_Template">
  <a:themeElements>
    <a:clrScheme name="Ixia_2007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E31836"/>
      </a:accent2>
      <a:accent3>
        <a:srgbClr val="FFFFFF"/>
      </a:accent3>
      <a:accent4>
        <a:srgbClr val="000000"/>
      </a:accent4>
      <a:accent5>
        <a:srgbClr val="EBEBEB"/>
      </a:accent5>
      <a:accent6>
        <a:srgbClr val="CE1530"/>
      </a:accent6>
      <a:hlink>
        <a:srgbClr val="AFC00C"/>
      </a:hlink>
      <a:folHlink>
        <a:srgbClr val="CC0000"/>
      </a:folHlink>
    </a:clrScheme>
    <a:fontScheme name="Ixia_2007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xia_2007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_2007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E3183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CE1530"/>
        </a:accent6>
        <a:hlink>
          <a:srgbClr val="0066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_2007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E3183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CE1530"/>
        </a:accent6>
        <a:hlink>
          <a:srgbClr val="AFC00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5326</Words>
  <Application>Microsoft Office PowerPoint</Application>
  <PresentationFormat>On-screen Show (4:3)</PresentationFormat>
  <Paragraphs>1204</Paragraphs>
  <Slides>185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185</vt:i4>
      </vt:variant>
    </vt:vector>
  </HeadingPairs>
  <TitlesOfParts>
    <vt:vector size="190" baseType="lpstr">
      <vt:lpstr>Office Theme</vt:lpstr>
      <vt:lpstr>Custom Design</vt:lpstr>
      <vt:lpstr>1_Custom Design</vt:lpstr>
      <vt:lpstr>Ixia_2007_Template</vt:lpstr>
      <vt:lpstr>1_Ixia_2007_Template</vt:lpstr>
      <vt:lpstr>PowerPoint Presentation</vt:lpstr>
      <vt:lpstr>Introduction to Design Patterns</vt:lpstr>
      <vt:lpstr>Agenda</vt:lpstr>
      <vt:lpstr>Introduction</vt:lpstr>
      <vt:lpstr>Goal</vt:lpstr>
      <vt:lpstr>Introduction</vt:lpstr>
      <vt:lpstr>Introduction - Engineering Goal</vt:lpstr>
      <vt:lpstr>Introduction - Engineering Goal</vt:lpstr>
      <vt:lpstr>Introduction - Engineering Goal</vt:lpstr>
      <vt:lpstr>Introduction</vt:lpstr>
      <vt:lpstr>Introduction - General Design</vt:lpstr>
      <vt:lpstr>General Design – Bad Design</vt:lpstr>
      <vt:lpstr>General Design – Bad Design (continued)</vt:lpstr>
      <vt:lpstr>General Design – Bad Design (continued)</vt:lpstr>
      <vt:lpstr>Design Principles</vt:lpstr>
      <vt:lpstr>Design Principles</vt:lpstr>
      <vt:lpstr>Design Principles - Open Close Principle</vt:lpstr>
      <vt:lpstr>Design Principles - Open Close Principle</vt:lpstr>
      <vt:lpstr>Design Principles</vt:lpstr>
      <vt:lpstr>Design Principles - Dependency Inversion Principle</vt:lpstr>
      <vt:lpstr>Design Principles</vt:lpstr>
      <vt:lpstr>Design Principles – Interface Segregation Principle</vt:lpstr>
      <vt:lpstr>Design Principles</vt:lpstr>
      <vt:lpstr>Design Principles – Liskov’s Substitution Principle</vt:lpstr>
      <vt:lpstr>Introduction</vt:lpstr>
      <vt:lpstr>Practical exercise</vt:lpstr>
      <vt:lpstr>Design Patterns – What is a Design Pattern</vt:lpstr>
      <vt:lpstr>Design Patterns - What is a Design Pattern</vt:lpstr>
      <vt:lpstr>Design Patterns - Catalog</vt:lpstr>
      <vt:lpstr>Design Patterns – Catalog (continued)</vt:lpstr>
      <vt:lpstr>Design Patterns - Template</vt:lpstr>
      <vt:lpstr>Design Patterns – Template (continued)</vt:lpstr>
      <vt:lpstr>Design Patterns</vt:lpstr>
      <vt:lpstr>Notations</vt:lpstr>
      <vt:lpstr>Design Patterns</vt:lpstr>
      <vt:lpstr>Pattern Presentations</vt:lpstr>
      <vt:lpstr>PowerPoint Presentation</vt:lpstr>
      <vt:lpstr>Composite</vt:lpstr>
      <vt:lpstr>Composite - Motivation</vt:lpstr>
      <vt:lpstr>Composite - Applicability</vt:lpstr>
      <vt:lpstr>Composite - Participants</vt:lpstr>
      <vt:lpstr>Composite – Participants (continued)</vt:lpstr>
      <vt:lpstr>Composite - Collaborations</vt:lpstr>
      <vt:lpstr>Composite – Consequences</vt:lpstr>
      <vt:lpstr>PowerPoint Presentation</vt:lpstr>
      <vt:lpstr>Iterator</vt:lpstr>
      <vt:lpstr>Iterator - Motivation</vt:lpstr>
      <vt:lpstr>Iterator – Motivation (continued)</vt:lpstr>
      <vt:lpstr>Iterator - Applicability</vt:lpstr>
      <vt:lpstr>Iterator - Participants</vt:lpstr>
      <vt:lpstr>Iterator – Participants (continued)</vt:lpstr>
      <vt:lpstr>Iterator – Collaborations</vt:lpstr>
      <vt:lpstr>Iterator – Consequences</vt:lpstr>
      <vt:lpstr>Iterator - Implementation</vt:lpstr>
      <vt:lpstr>PowerPoint Presentation</vt:lpstr>
      <vt:lpstr>Strategy</vt:lpstr>
      <vt:lpstr>Strategy - Applicability</vt:lpstr>
      <vt:lpstr>Strategy - Participants</vt:lpstr>
      <vt:lpstr>Strategy– Participants (continued)</vt:lpstr>
      <vt:lpstr>Strategy - Collaborations</vt:lpstr>
      <vt:lpstr>Strategy– Consequences</vt:lpstr>
      <vt:lpstr>PowerPoint Presentation</vt:lpstr>
      <vt:lpstr>Visitor</vt:lpstr>
      <vt:lpstr>Visitor – Motivation - AST (abstract syntax tree)</vt:lpstr>
      <vt:lpstr>Visitor – Motivation (continued)</vt:lpstr>
      <vt:lpstr>Visitor - Applicability</vt:lpstr>
      <vt:lpstr>Visitor - Participants</vt:lpstr>
      <vt:lpstr>Visitor – Participants (continued)</vt:lpstr>
      <vt:lpstr>Visitor - Collaborations</vt:lpstr>
      <vt:lpstr>Visitor – Consequences</vt:lpstr>
      <vt:lpstr>Visitor - Implementation</vt:lpstr>
      <vt:lpstr>PowerPoint Presentation</vt:lpstr>
      <vt:lpstr>State</vt:lpstr>
      <vt:lpstr>State - Motivation</vt:lpstr>
      <vt:lpstr>State – Motivation (continued)</vt:lpstr>
      <vt:lpstr>State - Applicability</vt:lpstr>
      <vt:lpstr>State - Participants</vt:lpstr>
      <vt:lpstr>State – Participants (continued)</vt:lpstr>
      <vt:lpstr>State - Collaborations</vt:lpstr>
      <vt:lpstr>State – Consequences</vt:lpstr>
      <vt:lpstr>State - Implementation</vt:lpstr>
      <vt:lpstr>PowerPoint Presentation</vt:lpstr>
      <vt:lpstr>Template Method</vt:lpstr>
      <vt:lpstr>Template Method - Motivation</vt:lpstr>
      <vt:lpstr>Template Method – Motivation (continued)</vt:lpstr>
      <vt:lpstr>Template Method - Applicability</vt:lpstr>
      <vt:lpstr>Template Method - Participants</vt:lpstr>
      <vt:lpstr>Template Method - Collaborations</vt:lpstr>
      <vt:lpstr>Template Method – Consequences</vt:lpstr>
      <vt:lpstr>VI – VIII Century Technological Invention</vt:lpstr>
      <vt:lpstr>PowerPoint Presentation</vt:lpstr>
      <vt:lpstr>Decorator</vt:lpstr>
      <vt:lpstr>Decorator - Motivation</vt:lpstr>
      <vt:lpstr>Decorator – Motivation (continued)</vt:lpstr>
      <vt:lpstr>Decorator - Applicability</vt:lpstr>
      <vt:lpstr>Decorator - Participants</vt:lpstr>
      <vt:lpstr>Decorator – Participants (continued)</vt:lpstr>
      <vt:lpstr>Decorator - Collaborations</vt:lpstr>
      <vt:lpstr>Decorator – Consequences</vt:lpstr>
      <vt:lpstr>Imagine</vt:lpstr>
      <vt:lpstr>PowerPoint Presentation</vt:lpstr>
      <vt:lpstr>Proxy</vt:lpstr>
      <vt:lpstr>Proxy - Motivation</vt:lpstr>
      <vt:lpstr>Proxy - Motivation</vt:lpstr>
      <vt:lpstr>Proxy - Applicability</vt:lpstr>
      <vt:lpstr>Proxy - Participants</vt:lpstr>
      <vt:lpstr>Proxy – Participants (continued)</vt:lpstr>
      <vt:lpstr>Proxy - Collaborations</vt:lpstr>
      <vt:lpstr>Proxy – Consequences</vt:lpstr>
      <vt:lpstr>PowerPoint Presentation</vt:lpstr>
      <vt:lpstr>Factory Method</vt:lpstr>
      <vt:lpstr>Factory Method– Motivation</vt:lpstr>
      <vt:lpstr>Factory Method - Applicability</vt:lpstr>
      <vt:lpstr>Factory Method - Participants</vt:lpstr>
      <vt:lpstr>Factory Method– Participants (continued)</vt:lpstr>
      <vt:lpstr>Factory Method - Collaborations</vt:lpstr>
      <vt:lpstr>Factory Method– Consequences</vt:lpstr>
      <vt:lpstr>PowerPoint Presentation</vt:lpstr>
      <vt:lpstr>Abstract Factory</vt:lpstr>
      <vt:lpstr>Abstract factory - Motivation</vt:lpstr>
      <vt:lpstr>Abstract factory - Motivation</vt:lpstr>
      <vt:lpstr>Abstract factory – Motivation (continued)</vt:lpstr>
      <vt:lpstr>Abstract Factory - Applicability</vt:lpstr>
      <vt:lpstr>Abstract Factory - Participants</vt:lpstr>
      <vt:lpstr>Abstract Factory – Participants (continued)</vt:lpstr>
      <vt:lpstr>Abstract Factory – Collaborations</vt:lpstr>
      <vt:lpstr>Abstract Factory – Consequences</vt:lpstr>
      <vt:lpstr>PowerPoint Presentation</vt:lpstr>
      <vt:lpstr>Observer</vt:lpstr>
      <vt:lpstr>Observer - Motivation</vt:lpstr>
      <vt:lpstr>Observer – Motivation (continued)</vt:lpstr>
      <vt:lpstr>Observer – Motivation (continued)</vt:lpstr>
      <vt:lpstr>Observer - Applicability</vt:lpstr>
      <vt:lpstr>Observer – Participants</vt:lpstr>
      <vt:lpstr>Observer – Participants (continued)</vt:lpstr>
      <vt:lpstr>Observer - Collaborations</vt:lpstr>
      <vt:lpstr>Observer – Consequences</vt:lpstr>
      <vt:lpstr>PowerPoint Presentation</vt:lpstr>
      <vt:lpstr>Command</vt:lpstr>
      <vt:lpstr>Command – Motivation</vt:lpstr>
      <vt:lpstr>Command – Motivation (continued)</vt:lpstr>
      <vt:lpstr>Command – Motivation 2</vt:lpstr>
      <vt:lpstr>Command - Applicability</vt:lpstr>
      <vt:lpstr>Command - Participants</vt:lpstr>
      <vt:lpstr>Command - Participants</vt:lpstr>
      <vt:lpstr>Command - Collaborations</vt:lpstr>
      <vt:lpstr>Imagine</vt:lpstr>
      <vt:lpstr>PowerPoint Presentation</vt:lpstr>
      <vt:lpstr>Adapter</vt:lpstr>
      <vt:lpstr>Adapter - Motivation</vt:lpstr>
      <vt:lpstr>Adapter - Motivation</vt:lpstr>
      <vt:lpstr>Adapter – Motivation (continued)</vt:lpstr>
      <vt:lpstr>Adapter - Applicability</vt:lpstr>
      <vt:lpstr>Adapter - Structure</vt:lpstr>
      <vt:lpstr>Adapter - Participants</vt:lpstr>
      <vt:lpstr>Adapter – Collaborations</vt:lpstr>
      <vt:lpstr>Imagine</vt:lpstr>
      <vt:lpstr>PowerPoint Presentation</vt:lpstr>
      <vt:lpstr>Facade</vt:lpstr>
      <vt:lpstr>Facade - Motivation</vt:lpstr>
      <vt:lpstr>Facade – Motivation (continued)</vt:lpstr>
      <vt:lpstr>Facade – Motivation (continued)</vt:lpstr>
      <vt:lpstr>Facade - Applicability</vt:lpstr>
      <vt:lpstr>Facade - Participants</vt:lpstr>
      <vt:lpstr>Facade - Collaborations</vt:lpstr>
      <vt:lpstr>Facade – Consequences</vt:lpstr>
      <vt:lpstr>PowerPoint Presentation</vt:lpstr>
      <vt:lpstr>Singleton</vt:lpstr>
      <vt:lpstr>Singleton - Motivation</vt:lpstr>
      <vt:lpstr>Singleton - Applicability</vt:lpstr>
      <vt:lpstr>Singleton - Participants</vt:lpstr>
      <vt:lpstr>Singleton - Collaborations</vt:lpstr>
      <vt:lpstr>Singleton – Consequences</vt:lpstr>
      <vt:lpstr>Singleton - Implementation</vt:lpstr>
      <vt:lpstr>PowerPoint Presentation</vt:lpstr>
      <vt:lpstr>Bridge</vt:lpstr>
      <vt:lpstr>Bridge – Structure </vt:lpstr>
      <vt:lpstr>Bridge – Structure </vt:lpstr>
      <vt:lpstr>Bridge - Applicability</vt:lpstr>
      <vt:lpstr>Bridge - Consequences</vt:lpstr>
      <vt:lpstr>PowerPoint Presentation</vt:lpstr>
      <vt:lpstr>Wrap Up </vt:lpstr>
      <vt:lpstr>Conclusion</vt:lpstr>
      <vt:lpstr>PowerPoint Presentation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IXIA</dc:creator>
  <cp:lastModifiedBy>Catalin Tudor</cp:lastModifiedBy>
  <cp:revision>212</cp:revision>
  <dcterms:created xsi:type="dcterms:W3CDTF">2013-05-20T03:55:02Z</dcterms:created>
  <dcterms:modified xsi:type="dcterms:W3CDTF">2014-06-23T15:31:14Z</dcterms:modified>
</cp:coreProperties>
</file>